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20" r:id="rId2"/>
    <p:sldMasterId id="2147483726" r:id="rId3"/>
    <p:sldMasterId id="2147483739" r:id="rId4"/>
  </p:sldMasterIdLst>
  <p:notesMasterIdLst>
    <p:notesMasterId r:id="rId21"/>
  </p:notesMasterIdLst>
  <p:handoutMasterIdLst>
    <p:handoutMasterId r:id="rId22"/>
  </p:handoutMasterIdLst>
  <p:sldIdLst>
    <p:sldId id="672" r:id="rId5"/>
    <p:sldId id="688" r:id="rId6"/>
    <p:sldId id="833" r:id="rId7"/>
    <p:sldId id="834" r:id="rId8"/>
    <p:sldId id="584" r:id="rId9"/>
    <p:sldId id="585" r:id="rId10"/>
    <p:sldId id="830" r:id="rId11"/>
    <p:sldId id="831" r:id="rId12"/>
    <p:sldId id="837" r:id="rId13"/>
    <p:sldId id="838" r:id="rId14"/>
    <p:sldId id="832" r:id="rId15"/>
    <p:sldId id="841" r:id="rId16"/>
    <p:sldId id="843" r:id="rId17"/>
    <p:sldId id="836" r:id="rId18"/>
    <p:sldId id="844" r:id="rId19"/>
    <p:sldId id="839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BC8F6C8-4A9F-4677-BB81-A5CA6B7D8712}">
          <p14:sldIdLst>
            <p14:sldId id="672"/>
            <p14:sldId id="688"/>
            <p14:sldId id="833"/>
            <p14:sldId id="834"/>
            <p14:sldId id="584"/>
            <p14:sldId id="585"/>
            <p14:sldId id="830"/>
            <p14:sldId id="831"/>
            <p14:sldId id="837"/>
            <p14:sldId id="838"/>
            <p14:sldId id="832"/>
            <p14:sldId id="841"/>
            <p14:sldId id="843"/>
            <p14:sldId id="836"/>
            <p14:sldId id="844"/>
            <p14:sldId id="8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9FF"/>
    <a:srgbClr val="60E146"/>
    <a:srgbClr val="FFCC00"/>
    <a:srgbClr val="A2C9AC"/>
    <a:srgbClr val="FFFFFF"/>
    <a:srgbClr val="ACA2C7"/>
    <a:srgbClr val="BFAE96"/>
    <a:srgbClr val="50CBF2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93943" autoAdjust="0"/>
  </p:normalViewPr>
  <p:slideViewPr>
    <p:cSldViewPr snapToGrid="0">
      <p:cViewPr varScale="1">
        <p:scale>
          <a:sx n="109" d="100"/>
          <a:sy n="109" d="100"/>
        </p:scale>
        <p:origin x="150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41364476459839"/>
          <c:y val="8.6488852540215516E-2"/>
          <c:w val="0.89221963362183221"/>
          <c:h val="0.80671205098925658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2023г.</c:v>
                </c:pt>
                <c:pt idx="1">
                  <c:v>2024г.</c:v>
                </c:pt>
                <c:pt idx="2">
                  <c:v>2025г.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27147500.5</c:v>
                </c:pt>
                <c:pt idx="1">
                  <c:v>27229756</c:v>
                </c:pt>
                <c:pt idx="2">
                  <c:v>27385946.800000001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100"/>
        <c:axId val="276033024"/>
        <c:axId val="276031064"/>
      </c:barChart>
      <c:catAx>
        <c:axId val="27603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276031064"/>
        <c:crosses val="autoZero"/>
        <c:auto val="1"/>
        <c:lblAlgn val="ctr"/>
        <c:lblOffset val="100"/>
        <c:noMultiLvlLbl val="0"/>
      </c:catAx>
      <c:valAx>
        <c:axId val="276031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27603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69395441037751"/>
          <c:y val="0.12301565147165969"/>
          <c:w val="0.82626756693108128"/>
          <c:h val="0.5655286343612333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Государственный долг</c:v>
                </c:pt>
              </c:strCache>
            </c:strRef>
          </c:tx>
          <c:spPr>
            <a:solidFill>
              <a:srgbClr val="39FF29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vertOverflow="overflow" horzOverflow="overflow"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m/d/yyyy</c:formatCode>
                <c:ptCount val="5"/>
                <c:pt idx="0">
                  <c:v>43101</c:v>
                </c:pt>
                <c:pt idx="1">
                  <c:v>43466</c:v>
                </c:pt>
                <c:pt idx="2">
                  <c:v>43831</c:v>
                </c:pt>
                <c:pt idx="3">
                  <c:v>44197</c:v>
                </c:pt>
                <c:pt idx="4">
                  <c:v>44562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93.3</c:v>
                </c:pt>
                <c:pt idx="1">
                  <c:v>95</c:v>
                </c:pt>
                <c:pt idx="2">
                  <c:v>93.7</c:v>
                </c:pt>
                <c:pt idx="3">
                  <c:v>98.2</c:v>
                </c:pt>
                <c:pt idx="4">
                  <c:v>96.6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 за год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4"/>
              <c:layout>
                <c:manualLayout>
                  <c:x val="7.4529527953444905E-3"/>
                  <c:y val="0.3656597503118535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m/d/yyyy</c:formatCode>
                <c:ptCount val="5"/>
                <c:pt idx="0">
                  <c:v>43101</c:v>
                </c:pt>
                <c:pt idx="1">
                  <c:v>43466</c:v>
                </c:pt>
                <c:pt idx="2">
                  <c:v>43831</c:v>
                </c:pt>
                <c:pt idx="3">
                  <c:v>44197</c:v>
                </c:pt>
                <c:pt idx="4">
                  <c:v>44562</c:v>
                </c:pt>
              </c:numCache>
            </c:numRef>
          </c:cat>
          <c:val>
            <c:numRef>
              <c:f>Лист1!$C$2:$C$6</c:f>
              <c:numCache>
                <c:formatCode>0.0</c:formatCode>
                <c:ptCount val="5"/>
                <c:pt idx="0">
                  <c:v>213.7</c:v>
                </c:pt>
                <c:pt idx="1">
                  <c:v>235.2</c:v>
                </c:pt>
                <c:pt idx="2">
                  <c:v>249.5</c:v>
                </c:pt>
                <c:pt idx="3">
                  <c:v>206.9</c:v>
                </c:pt>
                <c:pt idx="4">
                  <c:v>280.2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76036160"/>
        <c:axId val="276029888"/>
      </c:barChart>
      <c:lineChart>
        <c:grouping val="stacked"/>
        <c:varyColors val="1"/>
        <c:ser>
          <c:idx val="2"/>
          <c:order val="2"/>
          <c:tx>
            <c:strRef>
              <c:f>Лист1!$D$1</c:f>
              <c:strCache>
                <c:ptCount val="1"/>
                <c:pt idx="0">
                  <c:v>Долговая нагрузка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square"/>
            <c:size val="11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4"/>
              <c:layout>
                <c:manualLayout>
                  <c:x val="-2.9603128503107992E-2"/>
                  <c:y val="-4.16292613499955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Лист1!$A$2:$A$6</c:f>
              <c:numCache>
                <c:formatCode>m/d/yyyy</c:formatCode>
                <c:ptCount val="5"/>
                <c:pt idx="0">
                  <c:v>43101</c:v>
                </c:pt>
                <c:pt idx="1">
                  <c:v>43466</c:v>
                </c:pt>
                <c:pt idx="2">
                  <c:v>43831</c:v>
                </c:pt>
                <c:pt idx="3">
                  <c:v>44197</c:v>
                </c:pt>
                <c:pt idx="4">
                  <c:v>44562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 formatCode="0.0">
                  <c:v>43.659335517080024</c:v>
                </c:pt>
                <c:pt idx="1">
                  <c:v>40.4</c:v>
                </c:pt>
                <c:pt idx="2">
                  <c:v>37.6</c:v>
                </c:pt>
                <c:pt idx="3">
                  <c:v>47.5</c:v>
                </c:pt>
                <c:pt idx="4">
                  <c:v>34.5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6036552"/>
        <c:axId val="276035768"/>
      </c:lineChart>
      <c:catAx>
        <c:axId val="27603616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76029888"/>
        <c:crosses val="autoZero"/>
        <c:auto val="0"/>
        <c:lblAlgn val="ctr"/>
        <c:lblOffset val="100"/>
        <c:noMultiLvlLbl val="0"/>
      </c:catAx>
      <c:valAx>
        <c:axId val="276029888"/>
        <c:scaling>
          <c:orientation val="minMax"/>
          <c:min val="0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76036160"/>
        <c:crosses val="autoZero"/>
        <c:crossBetween val="between"/>
        <c:majorUnit val="50"/>
      </c:valAx>
      <c:valAx>
        <c:axId val="276035768"/>
        <c:scaling>
          <c:orientation val="minMax"/>
          <c:max val="80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76036552"/>
        <c:crosses val="max"/>
        <c:crossBetween val="between"/>
      </c:valAx>
      <c:dateAx>
        <c:axId val="27603655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76035768"/>
        <c:crosses val="autoZero"/>
        <c:auto val="1"/>
        <c:lblOffset val="100"/>
        <c:baseTimeUnit val="years"/>
      </c:dateAx>
    </c:plotArea>
    <c:legend>
      <c:legendPos val="b"/>
      <c:layout/>
      <c:overlay val="0"/>
      <c:txPr>
        <a:bodyPr/>
        <a:lstStyle/>
        <a:p>
          <a:pPr>
            <a:defRPr sz="20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B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252571873461432E-2"/>
          <c:y val="0.18590979487868256"/>
          <c:w val="0.92183573904959304"/>
          <c:h val="0.5323393991765816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из федерального бюджета</c:v>
                </c:pt>
              </c:strCache>
            </c:strRef>
          </c:tx>
          <c:spPr>
            <a:solidFill>
              <a:srgbClr val="39FF29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01.01.22г.</c:v>
                </c:pt>
                <c:pt idx="1">
                  <c:v>на 01.01.23г.
ожидаемое</c:v>
                </c:pt>
                <c:pt idx="2">
                  <c:v>на 01.01.24г.
прогноз</c:v>
                </c:pt>
                <c:pt idx="3">
                  <c:v>на 01.01.25г.
прогноз</c:v>
                </c:pt>
                <c:pt idx="4">
                  <c:v>на 01.01.26г.
прогноз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86</c:v>
                </c:pt>
                <c:pt idx="1">
                  <c:v>99.9</c:v>
                </c:pt>
                <c:pt idx="2">
                  <c:v>99.4</c:v>
                </c:pt>
                <c:pt idx="3">
                  <c:v>97.9</c:v>
                </c:pt>
                <c:pt idx="4">
                  <c:v>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Государственные гарантии РТ</c:v>
                </c:pt>
              </c:strCache>
            </c:strRef>
          </c:tx>
          <c:spPr>
            <a:solidFill>
              <a:srgbClr val="65AE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4.9930794726511813E-3"/>
                  <c:y val="7.059518036883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552345538770597E-3"/>
                  <c:y val="-1.7586552584104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258950469276852E-2"/>
                      <c:h val="4.993422800137441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6.5929447881150124E-3"/>
                  <c:y val="-1.7609798578045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4291933703096733E-3"/>
                  <c:y val="-2.4787894886114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059748176519701E-2"/>
                  <c:y val="-1.904671761566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01.01.22г.</c:v>
                </c:pt>
                <c:pt idx="1">
                  <c:v>на 01.01.23г.
ожидаемое</c:v>
                </c:pt>
                <c:pt idx="2">
                  <c:v>на 01.01.24г.
прогноз</c:v>
                </c:pt>
                <c:pt idx="3">
                  <c:v>на 01.01.25г.
прогноз</c:v>
                </c:pt>
                <c:pt idx="4">
                  <c:v>на 01.01.26г.
прогноз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10.6</c:v>
                </c:pt>
                <c:pt idx="1">
                  <c:v>5.7</c:v>
                </c:pt>
                <c:pt idx="2">
                  <c:v>5.2</c:v>
                </c:pt>
                <c:pt idx="3">
                  <c:v>4.9000000000000004</c:v>
                </c:pt>
                <c:pt idx="4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276029496"/>
        <c:axId val="121212040"/>
        <c:axId val="0"/>
      </c:bar3DChart>
      <c:catAx>
        <c:axId val="276029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21212040"/>
        <c:crosses val="autoZero"/>
        <c:auto val="1"/>
        <c:lblAlgn val="ctr"/>
        <c:lblOffset val="100"/>
        <c:noMultiLvlLbl val="0"/>
      </c:catAx>
      <c:valAx>
        <c:axId val="121212040"/>
        <c:scaling>
          <c:orientation val="minMax"/>
          <c:max val="100"/>
          <c:min val="30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76029496"/>
        <c:crosses val="autoZero"/>
        <c:crossBetween val="between"/>
        <c:majorUnit val="15"/>
      </c:valAx>
    </c:plotArea>
    <c:legend>
      <c:legendPos val="b"/>
      <c:layout>
        <c:manualLayout>
          <c:xMode val="edge"/>
          <c:yMode val="edge"/>
          <c:x val="2.0362238338004792E-2"/>
          <c:y val="0.83659882613562941"/>
          <c:w val="0.94476469201674629"/>
          <c:h val="0.10329376266310344"/>
        </c:manualLayout>
      </c:layout>
      <c:overlay val="0"/>
      <c:txPr>
        <a:bodyPr/>
        <a:lstStyle/>
        <a:p>
          <a:pPr>
            <a:defRPr sz="18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0.19845</cdr:x>
      <cdr:y>0.66889</cdr:y>
    </cdr:from>
    <cdr:to>
      <cdr:x>0.37588</cdr:x>
      <cdr:y>0.74993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13155" y="3187501"/>
          <a:ext cx="1442317" cy="386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Arial Narrow" panose="020B0606020202030204" pitchFamily="34" charset="0"/>
            </a:rPr>
            <a:t>27 147 500,5</a:t>
          </a:r>
          <a:endParaRPr lang="ru-RU" sz="18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0.49292</cdr:x>
      <cdr:y>0.5</cdr:y>
    </cdr:from>
    <cdr:to>
      <cdr:x>0.65948</cdr:x>
      <cdr:y>0.58661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06911" y="2382662"/>
          <a:ext cx="1353955" cy="412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atin typeface="Arial Narrow" panose="020B0606020202030204" pitchFamily="34" charset="0"/>
            </a:rPr>
            <a:t>27 229 756,0</a:t>
          </a:r>
          <a:endParaRPr lang="ru-RU" sz="18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0.02962</cdr:x>
      <cdr:y>0.03139</cdr:y>
    </cdr:from>
    <cdr:to>
      <cdr:x>0.17478</cdr:x>
      <cdr:y>0.09468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335" y="189603"/>
          <a:ext cx="1236780" cy="3822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i="1" u="sng" dirty="0">
              <a:latin typeface="Arial" panose="020B0604020202020204" pitchFamily="34" charset="0"/>
              <a:cs typeface="Arial" panose="020B0604020202020204" pitchFamily="34" charset="0"/>
            </a:rPr>
            <a:t>м</a:t>
          </a:r>
          <a:r>
            <a:rPr lang="ru-RU" sz="2000" b="1" i="1" u="sng" dirty="0" smtClean="0">
              <a:latin typeface="Arial" panose="020B0604020202020204" pitchFamily="34" charset="0"/>
              <a:cs typeface="Arial" panose="020B0604020202020204" pitchFamily="34" charset="0"/>
            </a:rPr>
            <a:t>лрд. руб</a:t>
          </a:r>
          <a:r>
            <a:rPr lang="ru-RU" sz="2000" b="1" i="1" u="sng" dirty="0" smtClean="0">
              <a:latin typeface="Arial" panose="020B0604020202020204" pitchFamily="34" charset="0"/>
            </a:rPr>
            <a:t>лей</a:t>
          </a:r>
          <a:endParaRPr lang="ru-RU" sz="2000" b="1" i="1" u="sng" dirty="0">
            <a:latin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0.10833</cdr:x>
      <cdr:y>0.74389</cdr:y>
    </cdr:from>
    <cdr:to>
      <cdr:x>0.90833</cdr:x>
      <cdr:y>0.91332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36104" y="4014763"/>
          <a:ext cx="691276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0.03824</cdr:x>
      <cdr:y>0.75723</cdr:y>
    </cdr:from>
    <cdr:to>
      <cdr:x>0.95833</cdr:x>
      <cdr:y>0.85063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30432" y="4086771"/>
          <a:ext cx="7950487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>
            <a:latin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" y="19"/>
            <a:ext cx="2946400" cy="498476"/>
          </a:xfrm>
          <a:prstGeom prst="rect">
            <a:avLst/>
          </a:prstGeom>
        </p:spPr>
        <p:txBody>
          <a:bodyPr vert="horz" lIns="91257" tIns="45630" rIns="91257" bIns="456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5" y="19"/>
            <a:ext cx="2946400" cy="498476"/>
          </a:xfrm>
          <a:prstGeom prst="rect">
            <a:avLst/>
          </a:prstGeom>
        </p:spPr>
        <p:txBody>
          <a:bodyPr vert="horz" lIns="91257" tIns="45630" rIns="91257" bIns="45630" rtlCol="0"/>
          <a:lstStyle>
            <a:lvl1pPr algn="r">
              <a:defRPr sz="1200"/>
            </a:lvl1pPr>
          </a:lstStyle>
          <a:p>
            <a:fld id="{D4373EE2-D04A-4BFE-8F6E-E70650417D14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" y="9429774"/>
            <a:ext cx="2946400" cy="498476"/>
          </a:xfrm>
          <a:prstGeom prst="rect">
            <a:avLst/>
          </a:prstGeom>
        </p:spPr>
        <p:txBody>
          <a:bodyPr vert="horz" lIns="91257" tIns="45630" rIns="91257" bIns="456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5" y="9429774"/>
            <a:ext cx="2946400" cy="498476"/>
          </a:xfrm>
          <a:prstGeom prst="rect">
            <a:avLst/>
          </a:prstGeom>
        </p:spPr>
        <p:txBody>
          <a:bodyPr vert="horz" lIns="91257" tIns="45630" rIns="91257" bIns="45630" rtlCol="0" anchor="b"/>
          <a:lstStyle>
            <a:lvl1pPr algn="r">
              <a:defRPr sz="1200"/>
            </a:lvl1pPr>
          </a:lstStyle>
          <a:p>
            <a:fld id="{328CE669-232C-4296-A2E0-AD849B2A54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484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0" y="2"/>
            <a:ext cx="2945659" cy="498135"/>
          </a:xfrm>
          <a:prstGeom prst="rect">
            <a:avLst/>
          </a:prstGeom>
        </p:spPr>
        <p:txBody>
          <a:bodyPr vert="horz" lIns="91257" tIns="45630" rIns="91257" bIns="456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64" y="2"/>
            <a:ext cx="2945659" cy="498135"/>
          </a:xfrm>
          <a:prstGeom prst="rect">
            <a:avLst/>
          </a:prstGeom>
        </p:spPr>
        <p:txBody>
          <a:bodyPr vert="horz" lIns="91257" tIns="45630" rIns="91257" bIns="45630" rtlCol="0"/>
          <a:lstStyle>
            <a:lvl1pPr algn="r">
              <a:defRPr sz="1200"/>
            </a:lvl1pPr>
          </a:lstStyle>
          <a:p>
            <a:fld id="{E63DC4C7-2454-44C7-8585-B677AF5396A9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39838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30" rIns="91257" bIns="456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78"/>
            <a:ext cx="5438140" cy="3909239"/>
          </a:xfrm>
          <a:prstGeom prst="rect">
            <a:avLst/>
          </a:prstGeom>
        </p:spPr>
        <p:txBody>
          <a:bodyPr vert="horz" lIns="91257" tIns="45630" rIns="91257" bIns="4563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0" y="9430110"/>
            <a:ext cx="2945659" cy="498134"/>
          </a:xfrm>
          <a:prstGeom prst="rect">
            <a:avLst/>
          </a:prstGeom>
        </p:spPr>
        <p:txBody>
          <a:bodyPr vert="horz" lIns="91257" tIns="45630" rIns="91257" bIns="456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64" y="9430110"/>
            <a:ext cx="2945659" cy="498134"/>
          </a:xfrm>
          <a:prstGeom prst="rect">
            <a:avLst/>
          </a:prstGeom>
        </p:spPr>
        <p:txBody>
          <a:bodyPr vert="horz" lIns="91257" tIns="45630" rIns="91257" bIns="45630" rtlCol="0" anchor="b"/>
          <a:lstStyle>
            <a:lvl1pPr algn="r">
              <a:defRPr sz="1200"/>
            </a:lvl1pPr>
          </a:lstStyle>
          <a:p>
            <a:fld id="{849F7FE9-D755-4687-8750-6635378F6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42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7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18" Type="http://schemas.openxmlformats.org/officeDocument/2006/relationships/oleObject" Target="../embeddings/oleObject31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oleObject" Target="../embeddings/oleObject42.bin"/><Relationship Id="rId18" Type="http://schemas.openxmlformats.org/officeDocument/2006/relationships/oleObject" Target="../embeddings/oleObject47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6.bin"/><Relationship Id="rId12" Type="http://schemas.openxmlformats.org/officeDocument/2006/relationships/oleObject" Target="../embeddings/oleObject41.bin"/><Relationship Id="rId17" Type="http://schemas.openxmlformats.org/officeDocument/2006/relationships/oleObject" Target="../embeddings/oleObject46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45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44.bin"/><Relationship Id="rId10" Type="http://schemas.openxmlformats.org/officeDocument/2006/relationships/oleObject" Target="../embeddings/oleObject39.bin"/><Relationship Id="rId19" Type="http://schemas.openxmlformats.org/officeDocument/2006/relationships/oleObject" Target="../embeddings/oleObject48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38.bin"/><Relationship Id="rId14" Type="http://schemas.openxmlformats.org/officeDocument/2006/relationships/oleObject" Target="../embeddings/oleObject43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oleObject" Target="../embeddings/oleObject58.bin"/><Relationship Id="rId18" Type="http://schemas.openxmlformats.org/officeDocument/2006/relationships/oleObject" Target="../embeddings/oleObject63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2.bin"/><Relationship Id="rId12" Type="http://schemas.openxmlformats.org/officeDocument/2006/relationships/oleObject" Target="../embeddings/oleObject57.bin"/><Relationship Id="rId17" Type="http://schemas.openxmlformats.org/officeDocument/2006/relationships/oleObject" Target="../embeddings/oleObject62.bin"/><Relationship Id="rId2" Type="http://schemas.openxmlformats.org/officeDocument/2006/relationships/slideMaster" Target="../slideMasters/slideMaster2.xml"/><Relationship Id="rId16" Type="http://schemas.openxmlformats.org/officeDocument/2006/relationships/oleObject" Target="../embeddings/oleObject61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60.bin"/><Relationship Id="rId10" Type="http://schemas.openxmlformats.org/officeDocument/2006/relationships/oleObject" Target="../embeddings/oleObject55.bin"/><Relationship Id="rId19" Type="http://schemas.openxmlformats.org/officeDocument/2006/relationships/oleObject" Target="../embeddings/oleObject64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54.bin"/><Relationship Id="rId14" Type="http://schemas.openxmlformats.org/officeDocument/2006/relationships/oleObject" Target="../embeddings/oleObject59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oleObject" Target="../embeddings/oleObject74.bin"/><Relationship Id="rId18" Type="http://schemas.openxmlformats.org/officeDocument/2006/relationships/oleObject" Target="../embeddings/oleObject79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8.bin"/><Relationship Id="rId12" Type="http://schemas.openxmlformats.org/officeDocument/2006/relationships/oleObject" Target="../embeddings/oleObject73.bin"/><Relationship Id="rId17" Type="http://schemas.openxmlformats.org/officeDocument/2006/relationships/oleObject" Target="../embeddings/oleObject78.bin"/><Relationship Id="rId2" Type="http://schemas.openxmlformats.org/officeDocument/2006/relationships/slideMaster" Target="../slideMasters/slideMaster2.xml"/><Relationship Id="rId16" Type="http://schemas.openxmlformats.org/officeDocument/2006/relationships/oleObject" Target="../embeddings/oleObject77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7.bin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6.bin"/><Relationship Id="rId10" Type="http://schemas.openxmlformats.org/officeDocument/2006/relationships/oleObject" Target="../embeddings/oleObject71.bin"/><Relationship Id="rId19" Type="http://schemas.openxmlformats.org/officeDocument/2006/relationships/oleObject" Target="../embeddings/oleObject80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70.bin"/><Relationship Id="rId14" Type="http://schemas.openxmlformats.org/officeDocument/2006/relationships/oleObject" Target="../embeddings/oleObject75.bin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oleObject" Target="../embeddings/oleObject90.bin"/><Relationship Id="rId18" Type="http://schemas.openxmlformats.org/officeDocument/2006/relationships/oleObject" Target="../embeddings/oleObject95.bin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4.bin"/><Relationship Id="rId12" Type="http://schemas.openxmlformats.org/officeDocument/2006/relationships/oleObject" Target="../embeddings/oleObject89.bin"/><Relationship Id="rId17" Type="http://schemas.openxmlformats.org/officeDocument/2006/relationships/oleObject" Target="../embeddings/oleObject94.bin"/><Relationship Id="rId2" Type="http://schemas.openxmlformats.org/officeDocument/2006/relationships/slideMaster" Target="../slideMasters/slideMaster2.xml"/><Relationship Id="rId16" Type="http://schemas.openxmlformats.org/officeDocument/2006/relationships/oleObject" Target="../embeddings/oleObject93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3.bin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2.bin"/><Relationship Id="rId15" Type="http://schemas.openxmlformats.org/officeDocument/2006/relationships/oleObject" Target="../embeddings/oleObject92.bin"/><Relationship Id="rId10" Type="http://schemas.openxmlformats.org/officeDocument/2006/relationships/oleObject" Target="../embeddings/oleObject87.bin"/><Relationship Id="rId19" Type="http://schemas.openxmlformats.org/officeDocument/2006/relationships/oleObject" Target="../embeddings/oleObject96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86.bin"/><Relationship Id="rId14" Type="http://schemas.openxmlformats.org/officeDocument/2006/relationships/oleObject" Target="../embeddings/oleObject91.bin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oleObject" Target="../embeddings/oleObject106.bin"/><Relationship Id="rId18" Type="http://schemas.openxmlformats.org/officeDocument/2006/relationships/oleObject" Target="../embeddings/oleObject111.bin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100.bin"/><Relationship Id="rId12" Type="http://schemas.openxmlformats.org/officeDocument/2006/relationships/oleObject" Target="../embeddings/oleObject105.bin"/><Relationship Id="rId17" Type="http://schemas.openxmlformats.org/officeDocument/2006/relationships/oleObject" Target="../embeddings/oleObject110.bin"/><Relationship Id="rId2" Type="http://schemas.openxmlformats.org/officeDocument/2006/relationships/slideMaster" Target="../slideMasters/slideMaster2.xml"/><Relationship Id="rId16" Type="http://schemas.openxmlformats.org/officeDocument/2006/relationships/oleObject" Target="../embeddings/oleObject109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9.bin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98.bin"/><Relationship Id="rId15" Type="http://schemas.openxmlformats.org/officeDocument/2006/relationships/oleObject" Target="../embeddings/oleObject108.bin"/><Relationship Id="rId10" Type="http://schemas.openxmlformats.org/officeDocument/2006/relationships/oleObject" Target="../embeddings/oleObject103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102.bin"/><Relationship Id="rId14" Type="http://schemas.openxmlformats.org/officeDocument/2006/relationships/oleObject" Target="../embeddings/oleObject107.bin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13" Type="http://schemas.openxmlformats.org/officeDocument/2006/relationships/oleObject" Target="../embeddings/oleObject121.bin"/><Relationship Id="rId18" Type="http://schemas.openxmlformats.org/officeDocument/2006/relationships/oleObject" Target="../embeddings/oleObject126.bin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5.bin"/><Relationship Id="rId12" Type="http://schemas.openxmlformats.org/officeDocument/2006/relationships/oleObject" Target="../embeddings/oleObject120.bin"/><Relationship Id="rId17" Type="http://schemas.openxmlformats.org/officeDocument/2006/relationships/oleObject" Target="../embeddings/oleObject125.bin"/><Relationship Id="rId2" Type="http://schemas.openxmlformats.org/officeDocument/2006/relationships/slideMaster" Target="../slideMasters/slideMaster2.xml"/><Relationship Id="rId16" Type="http://schemas.openxmlformats.org/officeDocument/2006/relationships/oleObject" Target="../embeddings/oleObject124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4.bin"/><Relationship Id="rId11" Type="http://schemas.openxmlformats.org/officeDocument/2006/relationships/oleObject" Target="../embeddings/oleObject119.bin"/><Relationship Id="rId5" Type="http://schemas.openxmlformats.org/officeDocument/2006/relationships/oleObject" Target="../embeddings/oleObject113.bin"/><Relationship Id="rId15" Type="http://schemas.openxmlformats.org/officeDocument/2006/relationships/oleObject" Target="../embeddings/oleObject123.bin"/><Relationship Id="rId10" Type="http://schemas.openxmlformats.org/officeDocument/2006/relationships/oleObject" Target="../embeddings/oleObject118.bin"/><Relationship Id="rId19" Type="http://schemas.openxmlformats.org/officeDocument/2006/relationships/oleObject" Target="../embeddings/oleObject127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117.bin"/><Relationship Id="rId14" Type="http://schemas.openxmlformats.org/officeDocument/2006/relationships/oleObject" Target="../embeddings/oleObject12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13" Type="http://schemas.openxmlformats.org/officeDocument/2006/relationships/oleObject" Target="../embeddings/oleObject137.bin"/><Relationship Id="rId18" Type="http://schemas.openxmlformats.org/officeDocument/2006/relationships/oleObject" Target="../embeddings/oleObject142.bin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1.bin"/><Relationship Id="rId12" Type="http://schemas.openxmlformats.org/officeDocument/2006/relationships/oleObject" Target="../embeddings/oleObject136.bin"/><Relationship Id="rId17" Type="http://schemas.openxmlformats.org/officeDocument/2006/relationships/oleObject" Target="../embeddings/oleObject141.bin"/><Relationship Id="rId2" Type="http://schemas.openxmlformats.org/officeDocument/2006/relationships/slideMaster" Target="../slideMasters/slideMaster3.xml"/><Relationship Id="rId16" Type="http://schemas.openxmlformats.org/officeDocument/2006/relationships/oleObject" Target="../embeddings/oleObject140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0.bin"/><Relationship Id="rId11" Type="http://schemas.openxmlformats.org/officeDocument/2006/relationships/oleObject" Target="../embeddings/oleObject135.bin"/><Relationship Id="rId5" Type="http://schemas.openxmlformats.org/officeDocument/2006/relationships/oleObject" Target="../embeddings/oleObject129.bin"/><Relationship Id="rId15" Type="http://schemas.openxmlformats.org/officeDocument/2006/relationships/oleObject" Target="../embeddings/oleObject139.bin"/><Relationship Id="rId10" Type="http://schemas.openxmlformats.org/officeDocument/2006/relationships/oleObject" Target="../embeddings/oleObject134.bin"/><Relationship Id="rId19" Type="http://schemas.openxmlformats.org/officeDocument/2006/relationships/oleObject" Target="../embeddings/oleObject143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133.bin"/><Relationship Id="rId14" Type="http://schemas.openxmlformats.org/officeDocument/2006/relationships/oleObject" Target="../embeddings/oleObject138.bin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13" Type="http://schemas.openxmlformats.org/officeDocument/2006/relationships/oleObject" Target="../embeddings/oleObject153.bin"/><Relationship Id="rId18" Type="http://schemas.openxmlformats.org/officeDocument/2006/relationships/oleObject" Target="../embeddings/oleObject158.bin"/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7.bin"/><Relationship Id="rId12" Type="http://schemas.openxmlformats.org/officeDocument/2006/relationships/oleObject" Target="../embeddings/oleObject152.bin"/><Relationship Id="rId17" Type="http://schemas.openxmlformats.org/officeDocument/2006/relationships/oleObject" Target="../embeddings/oleObject157.bin"/><Relationship Id="rId2" Type="http://schemas.openxmlformats.org/officeDocument/2006/relationships/slideMaster" Target="../slideMasters/slideMaster3.xml"/><Relationship Id="rId16" Type="http://schemas.openxmlformats.org/officeDocument/2006/relationships/oleObject" Target="../embeddings/oleObject156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6.bin"/><Relationship Id="rId11" Type="http://schemas.openxmlformats.org/officeDocument/2006/relationships/oleObject" Target="../embeddings/oleObject151.bin"/><Relationship Id="rId5" Type="http://schemas.openxmlformats.org/officeDocument/2006/relationships/oleObject" Target="../embeddings/oleObject145.bin"/><Relationship Id="rId15" Type="http://schemas.openxmlformats.org/officeDocument/2006/relationships/oleObject" Target="../embeddings/oleObject155.bin"/><Relationship Id="rId10" Type="http://schemas.openxmlformats.org/officeDocument/2006/relationships/oleObject" Target="../embeddings/oleObject150.bin"/><Relationship Id="rId19" Type="http://schemas.openxmlformats.org/officeDocument/2006/relationships/oleObject" Target="../embeddings/oleObject159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149.bin"/><Relationship Id="rId14" Type="http://schemas.openxmlformats.org/officeDocument/2006/relationships/oleObject" Target="../embeddings/oleObject154.bin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4.bin"/><Relationship Id="rId13" Type="http://schemas.openxmlformats.org/officeDocument/2006/relationships/oleObject" Target="../embeddings/oleObject169.bin"/><Relationship Id="rId18" Type="http://schemas.openxmlformats.org/officeDocument/2006/relationships/oleObject" Target="../embeddings/oleObject174.bin"/><Relationship Id="rId3" Type="http://schemas.openxmlformats.org/officeDocument/2006/relationships/oleObject" Target="../embeddings/oleObject160.bin"/><Relationship Id="rId7" Type="http://schemas.openxmlformats.org/officeDocument/2006/relationships/oleObject" Target="../embeddings/oleObject163.bin"/><Relationship Id="rId12" Type="http://schemas.openxmlformats.org/officeDocument/2006/relationships/oleObject" Target="../embeddings/oleObject168.bin"/><Relationship Id="rId17" Type="http://schemas.openxmlformats.org/officeDocument/2006/relationships/oleObject" Target="../embeddings/oleObject173.bin"/><Relationship Id="rId2" Type="http://schemas.openxmlformats.org/officeDocument/2006/relationships/slideMaster" Target="../slideMasters/slideMaster4.xml"/><Relationship Id="rId16" Type="http://schemas.openxmlformats.org/officeDocument/2006/relationships/oleObject" Target="../embeddings/oleObject172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2.bin"/><Relationship Id="rId11" Type="http://schemas.openxmlformats.org/officeDocument/2006/relationships/oleObject" Target="../embeddings/oleObject167.bin"/><Relationship Id="rId5" Type="http://schemas.openxmlformats.org/officeDocument/2006/relationships/oleObject" Target="../embeddings/oleObject161.bin"/><Relationship Id="rId15" Type="http://schemas.openxmlformats.org/officeDocument/2006/relationships/oleObject" Target="../embeddings/oleObject171.bin"/><Relationship Id="rId10" Type="http://schemas.openxmlformats.org/officeDocument/2006/relationships/oleObject" Target="../embeddings/oleObject166.bin"/><Relationship Id="rId19" Type="http://schemas.openxmlformats.org/officeDocument/2006/relationships/oleObject" Target="../embeddings/oleObject175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165.bin"/><Relationship Id="rId14" Type="http://schemas.openxmlformats.org/officeDocument/2006/relationships/oleObject" Target="../embeddings/oleObject170.bin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0.bin"/><Relationship Id="rId13" Type="http://schemas.openxmlformats.org/officeDocument/2006/relationships/oleObject" Target="../embeddings/oleObject185.bin"/><Relationship Id="rId18" Type="http://schemas.openxmlformats.org/officeDocument/2006/relationships/oleObject" Target="../embeddings/oleObject190.bin"/><Relationship Id="rId3" Type="http://schemas.openxmlformats.org/officeDocument/2006/relationships/oleObject" Target="../embeddings/oleObject176.bin"/><Relationship Id="rId7" Type="http://schemas.openxmlformats.org/officeDocument/2006/relationships/oleObject" Target="../embeddings/oleObject179.bin"/><Relationship Id="rId12" Type="http://schemas.openxmlformats.org/officeDocument/2006/relationships/oleObject" Target="../embeddings/oleObject184.bin"/><Relationship Id="rId17" Type="http://schemas.openxmlformats.org/officeDocument/2006/relationships/oleObject" Target="../embeddings/oleObject189.bin"/><Relationship Id="rId2" Type="http://schemas.openxmlformats.org/officeDocument/2006/relationships/slideMaster" Target="../slideMasters/slideMaster4.xml"/><Relationship Id="rId16" Type="http://schemas.openxmlformats.org/officeDocument/2006/relationships/oleObject" Target="../embeddings/oleObject188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8.bin"/><Relationship Id="rId11" Type="http://schemas.openxmlformats.org/officeDocument/2006/relationships/oleObject" Target="../embeddings/oleObject183.bin"/><Relationship Id="rId5" Type="http://schemas.openxmlformats.org/officeDocument/2006/relationships/oleObject" Target="../embeddings/oleObject177.bin"/><Relationship Id="rId15" Type="http://schemas.openxmlformats.org/officeDocument/2006/relationships/oleObject" Target="../embeddings/oleObject187.bin"/><Relationship Id="rId10" Type="http://schemas.openxmlformats.org/officeDocument/2006/relationships/oleObject" Target="../embeddings/oleObject182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181.bin"/><Relationship Id="rId14" Type="http://schemas.openxmlformats.org/officeDocument/2006/relationships/oleObject" Target="../embeddings/oleObject186.bin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5.bin"/><Relationship Id="rId13" Type="http://schemas.openxmlformats.org/officeDocument/2006/relationships/oleObject" Target="../embeddings/oleObject200.bin"/><Relationship Id="rId18" Type="http://schemas.openxmlformats.org/officeDocument/2006/relationships/oleObject" Target="../embeddings/oleObject205.bin"/><Relationship Id="rId3" Type="http://schemas.openxmlformats.org/officeDocument/2006/relationships/oleObject" Target="../embeddings/oleObject191.bin"/><Relationship Id="rId7" Type="http://schemas.openxmlformats.org/officeDocument/2006/relationships/oleObject" Target="../embeddings/oleObject194.bin"/><Relationship Id="rId12" Type="http://schemas.openxmlformats.org/officeDocument/2006/relationships/oleObject" Target="../embeddings/oleObject199.bin"/><Relationship Id="rId17" Type="http://schemas.openxmlformats.org/officeDocument/2006/relationships/oleObject" Target="../embeddings/oleObject204.bin"/><Relationship Id="rId2" Type="http://schemas.openxmlformats.org/officeDocument/2006/relationships/slideMaster" Target="../slideMasters/slideMaster4.xml"/><Relationship Id="rId16" Type="http://schemas.openxmlformats.org/officeDocument/2006/relationships/oleObject" Target="../embeddings/oleObject203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93.bin"/><Relationship Id="rId11" Type="http://schemas.openxmlformats.org/officeDocument/2006/relationships/oleObject" Target="../embeddings/oleObject198.bin"/><Relationship Id="rId5" Type="http://schemas.openxmlformats.org/officeDocument/2006/relationships/oleObject" Target="../embeddings/oleObject192.bin"/><Relationship Id="rId15" Type="http://schemas.openxmlformats.org/officeDocument/2006/relationships/oleObject" Target="../embeddings/oleObject202.bin"/><Relationship Id="rId10" Type="http://schemas.openxmlformats.org/officeDocument/2006/relationships/oleObject" Target="../embeddings/oleObject197.bin"/><Relationship Id="rId19" Type="http://schemas.openxmlformats.org/officeDocument/2006/relationships/oleObject" Target="../embeddings/oleObject206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196.bin"/><Relationship Id="rId14" Type="http://schemas.openxmlformats.org/officeDocument/2006/relationships/oleObject" Target="../embeddings/oleObject201.bin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1.bin"/><Relationship Id="rId13" Type="http://schemas.openxmlformats.org/officeDocument/2006/relationships/oleObject" Target="../embeddings/oleObject216.bin"/><Relationship Id="rId18" Type="http://schemas.openxmlformats.org/officeDocument/2006/relationships/oleObject" Target="../embeddings/oleObject221.bin"/><Relationship Id="rId3" Type="http://schemas.openxmlformats.org/officeDocument/2006/relationships/oleObject" Target="../embeddings/oleObject207.bin"/><Relationship Id="rId7" Type="http://schemas.openxmlformats.org/officeDocument/2006/relationships/oleObject" Target="../embeddings/oleObject210.bin"/><Relationship Id="rId12" Type="http://schemas.openxmlformats.org/officeDocument/2006/relationships/oleObject" Target="../embeddings/oleObject215.bin"/><Relationship Id="rId17" Type="http://schemas.openxmlformats.org/officeDocument/2006/relationships/oleObject" Target="../embeddings/oleObject220.bin"/><Relationship Id="rId2" Type="http://schemas.openxmlformats.org/officeDocument/2006/relationships/slideMaster" Target="../slideMasters/slideMaster4.xml"/><Relationship Id="rId16" Type="http://schemas.openxmlformats.org/officeDocument/2006/relationships/oleObject" Target="../embeddings/oleObject219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09.bin"/><Relationship Id="rId11" Type="http://schemas.openxmlformats.org/officeDocument/2006/relationships/oleObject" Target="../embeddings/oleObject214.bin"/><Relationship Id="rId5" Type="http://schemas.openxmlformats.org/officeDocument/2006/relationships/oleObject" Target="../embeddings/oleObject208.bin"/><Relationship Id="rId15" Type="http://schemas.openxmlformats.org/officeDocument/2006/relationships/oleObject" Target="../embeddings/oleObject218.bin"/><Relationship Id="rId10" Type="http://schemas.openxmlformats.org/officeDocument/2006/relationships/oleObject" Target="../embeddings/oleObject213.bin"/><Relationship Id="rId19" Type="http://schemas.openxmlformats.org/officeDocument/2006/relationships/oleObject" Target="../embeddings/oleObject222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212.bin"/><Relationship Id="rId14" Type="http://schemas.openxmlformats.org/officeDocument/2006/relationships/oleObject" Target="../embeddings/oleObject217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39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9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6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 МФ РТ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8080092"/>
                </p:ext>
              </p:extLst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770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Picture 8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7040311"/>
                </p:ext>
              </p:extLst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771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Picture 8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8869210"/>
                </p:ext>
              </p:extLst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772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Picture 8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261216"/>
                </p:ext>
              </p:extLst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773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Picture 8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7539862"/>
                </p:ext>
              </p:extLst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774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Picture 8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844075"/>
                </p:ext>
              </p:extLst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775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Picture 8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3633722"/>
                </p:ext>
              </p:extLst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776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Picture 8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5386392"/>
                </p:ext>
              </p:extLst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777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Picture 8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4894749"/>
                </p:ext>
              </p:extLst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778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Picture 8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8826935"/>
                </p:ext>
              </p:extLst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779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Picture 8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4149723"/>
                </p:ext>
              </p:extLst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780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Picture 8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554478"/>
                </p:ext>
              </p:extLst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781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Picture 8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0162616"/>
                </p:ext>
              </p:extLst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782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Picture 8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2607346"/>
                </p:ext>
              </p:extLst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783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Picture 8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3551093"/>
                </p:ext>
              </p:extLst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784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Picture 8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04642642"/>
              </p:ext>
            </p:extLst>
          </p:nvPr>
        </p:nvGraphicFramePr>
        <p:xfrm>
          <a:off x="8341131" y="6069668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85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Picture 8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1131" y="6069668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Текст 36"/>
          <p:cNvSpPr>
            <a:spLocks noGrp="1"/>
          </p:cNvSpPr>
          <p:nvPr>
            <p:ph type="body" sz="quarter" idx="10" hasCustomPrompt="1"/>
          </p:nvPr>
        </p:nvSpPr>
        <p:spPr>
          <a:xfrm>
            <a:off x="514905" y="1869735"/>
            <a:ext cx="8528427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24" name="Текст 36"/>
          <p:cNvSpPr>
            <a:spLocks noGrp="1"/>
          </p:cNvSpPr>
          <p:nvPr>
            <p:ph type="body" sz="quarter" idx="11" hasCustomPrompt="1"/>
          </p:nvPr>
        </p:nvSpPr>
        <p:spPr>
          <a:xfrm>
            <a:off x="514905" y="2875640"/>
            <a:ext cx="8528427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/>
            </a:lvl1pPr>
          </a:lstStyle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Министр финансов Республики Татарстан 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Р.Р.</a:t>
            </a:r>
            <a:r>
              <a:rPr lang="ru-RU" sz="2800" b="1" baseline="0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 err="1" smtClean="0">
                <a:solidFill>
                  <a:schemeClr val="accent2"/>
                </a:solidFill>
              </a:rPr>
              <a:t>Гайзатуллин</a:t>
            </a:r>
            <a:endParaRPr lang="ru-RU" sz="2800" b="1" dirty="0" smtClean="0">
              <a:solidFill>
                <a:schemeClr val="accent2"/>
              </a:solidFill>
            </a:endParaRPr>
          </a:p>
        </p:txBody>
      </p:sp>
      <p:sp>
        <p:nvSpPr>
          <p:cNvPr id="23" name="Дата 3"/>
          <p:cNvSpPr>
            <a:spLocks noGrp="1"/>
          </p:cNvSpPr>
          <p:nvPr>
            <p:ph type="dt" sz="half" idx="2"/>
          </p:nvPr>
        </p:nvSpPr>
        <p:spPr>
          <a:xfrm>
            <a:off x="3750418" y="62287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fld id="{CF264AD6-83EC-417C-A3DC-B7CFE9249401}" type="datetimeFigureOut">
              <a:rPr lang="ru-RU" smtClean="0"/>
              <a:pPr/>
              <a:t>04.10.2022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07328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762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Picture 8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763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Picture 8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764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Picture 8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765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Picture 8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766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Picture 8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767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Picture 8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768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Picture 8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769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Picture 8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770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Picture 8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771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Picture 8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772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Picture 8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773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Picture 8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774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Picture 8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775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Picture 8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776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Picture 8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8334668" y="46038"/>
            <a:ext cx="782345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514349" y="700996"/>
            <a:ext cx="8520593" cy="5527249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8334668" y="6052821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77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Picture 8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68" y="6052821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38"/>
            <a:ext cx="8088112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73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инФинРТ_2016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410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411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412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413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414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415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416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417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418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419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Объект 22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420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Объект 23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421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Объект 24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422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Объект 25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423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Объект 26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424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Номер слайда 5"/>
          <p:cNvSpPr txBox="1">
            <a:spLocks/>
          </p:cNvSpPr>
          <p:nvPr userDrawn="1"/>
        </p:nvSpPr>
        <p:spPr>
          <a:xfrm>
            <a:off x="8398276" y="46038"/>
            <a:ext cx="718737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бъект 25"/>
          <p:cNvSpPr>
            <a:spLocks noGrp="1"/>
          </p:cNvSpPr>
          <p:nvPr>
            <p:ph sz="quarter" idx="13"/>
          </p:nvPr>
        </p:nvSpPr>
        <p:spPr>
          <a:xfrm>
            <a:off x="514349" y="700996"/>
            <a:ext cx="8520593" cy="552724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 userDrawn="1">
            <p:extLst/>
          </p:nvPr>
        </p:nvGraphicFramePr>
        <p:xfrm>
          <a:off x="8334668" y="6052821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25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68" y="6052821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38"/>
            <a:ext cx="8088112" cy="574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463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инФинРТ_2016_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129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130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131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132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133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134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135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136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137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138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139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140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141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142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143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8341131" y="6069668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44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1131" y="6069668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Текст 36"/>
          <p:cNvSpPr>
            <a:spLocks noGrp="1"/>
          </p:cNvSpPr>
          <p:nvPr>
            <p:ph type="body" sz="quarter" idx="10" hasCustomPrompt="1"/>
          </p:nvPr>
        </p:nvSpPr>
        <p:spPr>
          <a:xfrm>
            <a:off x="514905" y="1869735"/>
            <a:ext cx="8528427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24" name="Текст 36"/>
          <p:cNvSpPr>
            <a:spLocks noGrp="1"/>
          </p:cNvSpPr>
          <p:nvPr>
            <p:ph type="body" sz="quarter" idx="11" hasCustomPrompt="1"/>
          </p:nvPr>
        </p:nvSpPr>
        <p:spPr>
          <a:xfrm>
            <a:off x="514905" y="2875640"/>
            <a:ext cx="8528427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latin typeface="Arial" panose="020B0604020202020204" pitchFamily="34" charset="0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Министр финансов Республики Татарстан 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Р.Р.</a:t>
            </a:r>
            <a:r>
              <a:rPr lang="ru-RU" sz="2800" b="1" baseline="0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 err="1" smtClean="0">
                <a:solidFill>
                  <a:schemeClr val="accent2"/>
                </a:solidFill>
              </a:rPr>
              <a:t>Гайзатуллин</a:t>
            </a:r>
            <a:endParaRPr lang="ru-RU" sz="2800" b="1" dirty="0" smtClean="0">
              <a:solidFill>
                <a:schemeClr val="accent2"/>
              </a:solidFill>
            </a:endParaRPr>
          </a:p>
        </p:txBody>
      </p:sp>
      <p:sp>
        <p:nvSpPr>
          <p:cNvPr id="23" name="Дата 3"/>
          <p:cNvSpPr>
            <a:spLocks noGrp="1"/>
          </p:cNvSpPr>
          <p:nvPr>
            <p:ph type="dt" sz="half" idx="2"/>
          </p:nvPr>
        </p:nvSpPr>
        <p:spPr>
          <a:xfrm>
            <a:off x="3750418" y="62287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264AD6-83EC-417C-A3DC-B7CFE9249401}" type="datetimeFigureOut">
              <a:rPr lang="ru-RU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04.10.2022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823977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инФинРТ_2016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53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54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55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56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57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58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59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60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61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62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Объект 22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63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Объект 23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64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Объект 24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65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Объект 25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66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Объект 26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67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Номер слайда 5"/>
          <p:cNvSpPr txBox="1">
            <a:spLocks/>
          </p:cNvSpPr>
          <p:nvPr userDrawn="1"/>
        </p:nvSpPr>
        <p:spPr>
          <a:xfrm>
            <a:off x="8532440" y="46038"/>
            <a:ext cx="584573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бъект 25"/>
          <p:cNvSpPr>
            <a:spLocks noGrp="1"/>
          </p:cNvSpPr>
          <p:nvPr>
            <p:ph sz="quarter" idx="13"/>
          </p:nvPr>
        </p:nvSpPr>
        <p:spPr>
          <a:xfrm>
            <a:off x="514349" y="700996"/>
            <a:ext cx="8520593" cy="552724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 userDrawn="1">
            <p:extLst/>
          </p:nvPr>
        </p:nvGraphicFramePr>
        <p:xfrm>
          <a:off x="8334668" y="6052821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8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68" y="6052821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38"/>
            <a:ext cx="8088112" cy="574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922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инФинРТ_2016_Импо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48" name="Объект 4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77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Объект 4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78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Объект 4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79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Объект 5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80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Объект 5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81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Объект 5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82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Объект 5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83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Объект 5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84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Объект 5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85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Объект 5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86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Объект 5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87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Объект 5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88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Объект 5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89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Объект 6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90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Объект 6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91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Номер слайда 5"/>
          <p:cNvSpPr txBox="1">
            <a:spLocks/>
          </p:cNvSpPr>
          <p:nvPr userDrawn="1"/>
        </p:nvSpPr>
        <p:spPr>
          <a:xfrm>
            <a:off x="8334668" y="46038"/>
            <a:ext cx="782345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5" name="Объект 64"/>
          <p:cNvGraphicFramePr>
            <a:graphicFrameLocks noChangeAspect="1"/>
          </p:cNvGraphicFramePr>
          <p:nvPr userDrawn="1">
            <p:extLst/>
          </p:nvPr>
        </p:nvGraphicFramePr>
        <p:xfrm>
          <a:off x="8334668" y="6052821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92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68" y="6052821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4009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инФинРТ_2016_БезД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48" name="Объект 4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168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Объект 4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169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Объект 4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170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Объект 5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171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Объект 5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172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Объект 5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173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Объект 5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174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Объект 5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175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Объект 5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176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Объект 5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177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Объект 5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178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Объект 5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179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Объект 5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180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Объект 6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181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Объект 6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182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Номер слайда 5"/>
          <p:cNvSpPr txBox="1">
            <a:spLocks/>
          </p:cNvSpPr>
          <p:nvPr userDrawn="1"/>
        </p:nvSpPr>
        <p:spPr>
          <a:xfrm>
            <a:off x="8388424" y="46038"/>
            <a:ext cx="728589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23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01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02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03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04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05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06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07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08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09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10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11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12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13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14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15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8532440" y="46038"/>
            <a:ext cx="584573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514349" y="700996"/>
            <a:ext cx="8520593" cy="5527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8334668" y="6052821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16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68" y="6052821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38"/>
            <a:ext cx="8088112" cy="574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69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85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796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74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0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12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34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85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69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81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08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7502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35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194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195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196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197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198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199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00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01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02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03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04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05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06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07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08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8334668" y="46038"/>
            <a:ext cx="782345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514349" y="700996"/>
            <a:ext cx="8520593" cy="5527249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8334668" y="6052821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09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68" y="6052821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38"/>
            <a:ext cx="8088112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67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инФинРТ_2016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234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235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236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237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238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239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240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241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242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243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Объект 22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244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Объект 23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245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Объект 24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246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Объект 25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247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Объект 26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248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Номер слайда 5"/>
          <p:cNvSpPr txBox="1">
            <a:spLocks/>
          </p:cNvSpPr>
          <p:nvPr userDrawn="1"/>
        </p:nvSpPr>
        <p:spPr>
          <a:xfrm>
            <a:off x="8398276" y="46038"/>
            <a:ext cx="718737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бъект 25"/>
          <p:cNvSpPr>
            <a:spLocks noGrp="1"/>
          </p:cNvSpPr>
          <p:nvPr>
            <p:ph sz="quarter" idx="13"/>
          </p:nvPr>
        </p:nvSpPr>
        <p:spPr>
          <a:xfrm>
            <a:off x="514349" y="700996"/>
            <a:ext cx="8520593" cy="552724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 userDrawn="1">
            <p:extLst/>
          </p:nvPr>
        </p:nvGraphicFramePr>
        <p:xfrm>
          <a:off x="8334668" y="6052821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49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68" y="6052821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38"/>
            <a:ext cx="8088112" cy="574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07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297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840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737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903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38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362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1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1380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21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082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27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91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04874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194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195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196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197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198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199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200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201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202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203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204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205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206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207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208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8458201" y="6052825"/>
          <a:ext cx="679337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09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1" y="6052825"/>
                        <a:ext cx="679337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345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04874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214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215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216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217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218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219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220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221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222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223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224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225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226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227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228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8532442" y="46042"/>
            <a:ext cx="584573" cy="314325"/>
          </a:xfrm>
          <a:prstGeom prst="rect">
            <a:avLst/>
          </a:prstGeom>
        </p:spPr>
        <p:txBody>
          <a:bodyPr anchor="ctr"/>
          <a:lstStyle/>
          <a:p>
            <a:pPr marL="257168" indent="-257168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257168" indent="-257168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42"/>
            <a:ext cx="8088112" cy="574747"/>
          </a:xfrm>
        </p:spPr>
        <p:txBody>
          <a:bodyPr>
            <a:normAutofit/>
          </a:bodyPr>
          <a:lstStyle>
            <a:lvl1pPr marL="0" indent="0" algn="ctr">
              <a:buNone/>
              <a:defRPr sz="21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61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04874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18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19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20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21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22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23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24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25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26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27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28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29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30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31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32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8532442" y="46042"/>
            <a:ext cx="584573" cy="314325"/>
          </a:xfrm>
          <a:prstGeom prst="rect">
            <a:avLst/>
          </a:prstGeom>
        </p:spPr>
        <p:txBody>
          <a:bodyPr anchor="ctr"/>
          <a:lstStyle/>
          <a:p>
            <a:pPr marL="257168" indent="-257168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257168" indent="-257168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514351" y="700997"/>
            <a:ext cx="8520593" cy="55272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8458201" y="6052825"/>
          <a:ext cx="679337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33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1" y="6052825"/>
                        <a:ext cx="679337" cy="7746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42"/>
            <a:ext cx="8088112" cy="574747"/>
          </a:xfrm>
        </p:spPr>
        <p:txBody>
          <a:bodyPr>
            <a:normAutofit/>
          </a:bodyPr>
          <a:lstStyle>
            <a:lvl1pPr marL="0" indent="0" algn="ctr">
              <a:buNone/>
              <a:defRPr sz="21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645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КМ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04874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242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243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244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245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246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247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248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249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250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251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252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253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254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255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256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8532442" y="46042"/>
            <a:ext cx="584573" cy="314325"/>
          </a:xfrm>
          <a:prstGeom prst="rect">
            <a:avLst/>
          </a:prstGeom>
        </p:spPr>
        <p:txBody>
          <a:bodyPr anchor="ctr"/>
          <a:lstStyle/>
          <a:p>
            <a:pPr marL="257168" indent="-257168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257168" indent="-257168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8458201" y="6052825"/>
          <a:ext cx="679337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57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1" y="6052825"/>
                        <a:ext cx="679337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42"/>
            <a:ext cx="8088112" cy="574747"/>
          </a:xfrm>
        </p:spPr>
        <p:txBody>
          <a:bodyPr>
            <a:normAutofit/>
          </a:bodyPr>
          <a:lstStyle>
            <a:lvl1pPr marL="0" indent="0" algn="ctr">
              <a:buNone/>
              <a:defRPr sz="21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92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5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52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06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447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59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64AD6-83EC-417C-A3DC-B7CFE9249401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37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89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2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2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1115" y="0"/>
            <a:ext cx="863288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3" b="29191"/>
          <a:stretch/>
        </p:blipFill>
        <p:spPr>
          <a:xfrm>
            <a:off x="898652" y="223120"/>
            <a:ext cx="7721473" cy="598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11115" y="409576"/>
            <a:ext cx="8528427" cy="657224"/>
          </a:xfrm>
        </p:spPr>
        <p:txBody>
          <a:bodyPr>
            <a:noAutofit/>
          </a:bodyPr>
          <a:lstStyle/>
          <a:p>
            <a:r>
              <a:rPr lang="ru-RU" sz="48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2"/>
                </a:solidFill>
              </a:rPr>
              <a:t>БЮДЖЕТ ДЛЯ ГРАЖДАН</a:t>
            </a:r>
            <a:endParaRPr lang="ru-RU" sz="48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7" name="Текст 1"/>
          <p:cNvSpPr>
            <a:spLocks noGrp="1"/>
          </p:cNvSpPr>
          <p:nvPr>
            <p:ph type="body" sz="quarter" idx="10"/>
          </p:nvPr>
        </p:nvSpPr>
        <p:spPr>
          <a:xfrm>
            <a:off x="511115" y="6272501"/>
            <a:ext cx="8648827" cy="520997"/>
          </a:xfrm>
        </p:spPr>
        <p:txBody>
          <a:bodyPr>
            <a:noAutofit/>
          </a:bodyPr>
          <a:lstStyle/>
          <a:p>
            <a:r>
              <a:rPr lang="ru-RU" sz="2200" dirty="0" smtClean="0"/>
              <a:t>- Справочник -</a:t>
            </a:r>
            <a:endParaRPr lang="ru-RU" sz="2200" dirty="0"/>
          </a:p>
        </p:txBody>
      </p:sp>
      <p:sp>
        <p:nvSpPr>
          <p:cNvPr id="6" name="Текст 1"/>
          <p:cNvSpPr>
            <a:spLocks noGrp="1"/>
          </p:cNvSpPr>
          <p:nvPr>
            <p:ph type="body" sz="quarter" idx="10"/>
          </p:nvPr>
        </p:nvSpPr>
        <p:spPr>
          <a:xfrm>
            <a:off x="563343" y="2558336"/>
            <a:ext cx="8528427" cy="657224"/>
          </a:xfrm>
        </p:spPr>
        <p:txBody>
          <a:bodyPr>
            <a:noAutofit/>
          </a:bodyPr>
          <a:lstStyle/>
          <a:p>
            <a:r>
              <a:rPr lang="ru-RU" sz="48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2"/>
                </a:solidFill>
              </a:rPr>
              <a:t>ПРОЕКТ</a:t>
            </a:r>
            <a:endParaRPr lang="ru-RU" sz="48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8" name="Текст 1"/>
          <p:cNvSpPr>
            <a:spLocks noGrp="1"/>
          </p:cNvSpPr>
          <p:nvPr>
            <p:ph type="body" sz="quarter" idx="10"/>
          </p:nvPr>
        </p:nvSpPr>
        <p:spPr>
          <a:xfrm>
            <a:off x="495172" y="4701168"/>
            <a:ext cx="8528427" cy="657224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ru-RU" sz="4000" dirty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закона Республики Татарстан </a:t>
            </a:r>
            <a:br>
              <a:rPr lang="ru-RU" sz="4000" dirty="0">
                <a:ln>
                  <a:solidFill>
                    <a:schemeClr val="bg1">
                      <a:lumMod val="95000"/>
                    </a:schemeClr>
                  </a:solidFill>
                </a:ln>
              </a:rPr>
            </a:br>
            <a:r>
              <a:rPr lang="ru-RU" sz="4000" dirty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"О бюджете Республики Татарстан на </a:t>
            </a:r>
            <a:r>
              <a:rPr lang="ru-RU" sz="4000" dirty="0" smtClean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2023 </a:t>
            </a:r>
            <a:r>
              <a:rPr lang="ru-RU" sz="4000" dirty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год и </a:t>
            </a:r>
            <a:r>
              <a:rPr lang="ru-RU" sz="4000" dirty="0" smtClean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на плановый </a:t>
            </a:r>
            <a:r>
              <a:rPr lang="ru-RU" sz="4000" dirty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период </a:t>
            </a:r>
            <a:r>
              <a:rPr lang="ru-RU" sz="4000" dirty="0" smtClean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/>
            </a:r>
            <a:br>
              <a:rPr lang="ru-RU" sz="4000" dirty="0" smtClean="0">
                <a:ln>
                  <a:solidFill>
                    <a:schemeClr val="bg1">
                      <a:lumMod val="95000"/>
                    </a:schemeClr>
                  </a:solidFill>
                </a:ln>
              </a:rPr>
            </a:br>
            <a:r>
              <a:rPr lang="ru-RU" sz="4000" dirty="0" smtClean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2024 и 2025 </a:t>
            </a:r>
            <a:r>
              <a:rPr lang="ru-RU" sz="4000" dirty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годов"</a:t>
            </a:r>
          </a:p>
        </p:txBody>
      </p:sp>
    </p:spTree>
    <p:extLst>
      <p:ext uri="{BB962C8B-B14F-4D97-AF65-F5344CB8AC3E}">
        <p14:creationId xmlns:p14="http://schemas.microsoft.com/office/powerpoint/2010/main" val="110283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Основные </a:t>
            </a:r>
            <a:r>
              <a:rPr lang="ru-RU" sz="1800" dirty="0"/>
              <a:t>направления бюджетной политики Республики Татарстан</a:t>
            </a:r>
          </a:p>
          <a:p>
            <a:r>
              <a:rPr lang="ru-RU" sz="1800" dirty="0"/>
              <a:t>на </a:t>
            </a:r>
            <a:r>
              <a:rPr lang="ru-RU" sz="1800" dirty="0" smtClean="0"/>
              <a:t>2022 </a:t>
            </a:r>
            <a:r>
              <a:rPr lang="ru-RU" sz="1800" dirty="0"/>
              <a:t>год и на плановый период </a:t>
            </a:r>
            <a:r>
              <a:rPr lang="ru-RU" sz="1800" dirty="0" smtClean="0"/>
              <a:t>2023 </a:t>
            </a:r>
            <a:r>
              <a:rPr lang="ru-RU" sz="1800" dirty="0"/>
              <a:t>и </a:t>
            </a:r>
            <a:r>
              <a:rPr lang="ru-RU" sz="1800" dirty="0" smtClean="0"/>
              <a:t>2024 годов (продолжение)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6943" y="891567"/>
            <a:ext cx="8224157" cy="5456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обеспечение открытости и прозрачности бюджета, формирование «Бюджета для граждан», размещение необходимой информации на едином портале бюджетной системы;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выстраивание процессов цифровой трансформации государственных и муниципальных финансов;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принятие мер по созданию условий для максимальной сбалансированности местных бюджетов всех уровней с полным обеспечением расходных полномочий, прежде всего по первоочередным и социально значимым направлениям, доходными источниками; выявление резервов увеличения доходной базы местных бюджетов;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buFontTx/>
              <a:buChar char="-"/>
              <a:tabLst>
                <a:tab pos="180340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максимально полное обеспечение по итогам финансового года расходных потребностей за счет собственных (не заемных) источников поступления средств в бюджет;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использование возможности получения средств федерального бюджета, предоставляемых в виде бюджетных кредитов, в частности кредитов на финансовое обеспечение реализации инфраструктурных проектов;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продолжение практики отказа от привлечения средств на финансовом рынке путем осуществления облигационных займов и кредитов от кредитных организаций;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осуществление контроля за объемом обязательств по предоставленным государственным гарантиям;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выполнение обязательств, принятых перед Министерством финансов Российской Федерации в рамках реструктуризации задолженности Республики Татарстан по бюджетным кредитам из федерального бюджета;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обеспечение своевременного и полного погашения и обслуживания долговых обязательств республики;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использование возможностей, в соответствии с федеральными нормативными правовыми актами, по списанию задолженности республики по ранее реструктурированным федеральным бюджетным кредитам.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необходимых мероприятий в рамках обозначенных направлений бюджетной политики должна обеспечить решение задачи на предстоящий трехлетний период 2023 – 2025 годов по поддержанию сбалансированности и устойчивости бюджетной системы республики.</a:t>
            </a:r>
          </a:p>
        </p:txBody>
      </p:sp>
    </p:spTree>
    <p:extLst>
      <p:ext uri="{BB962C8B-B14F-4D97-AF65-F5344CB8AC3E}">
        <p14:creationId xmlns:p14="http://schemas.microsoft.com/office/powerpoint/2010/main" val="19935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Основные характеристики бюджета Республики Татарстан </a:t>
            </a:r>
            <a:br>
              <a:rPr lang="ru-RU" sz="2000" dirty="0" smtClean="0"/>
            </a:br>
            <a:r>
              <a:rPr lang="ru-RU" sz="2000" dirty="0" smtClean="0"/>
              <a:t>на 2023 – 2025 годы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176433"/>
              </p:ext>
            </p:extLst>
          </p:nvPr>
        </p:nvGraphicFramePr>
        <p:xfrm>
          <a:off x="514350" y="535063"/>
          <a:ext cx="8327571" cy="48411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33900"/>
                <a:gridCol w="1385207"/>
                <a:gridCol w="1216479"/>
                <a:gridCol w="1191985"/>
              </a:tblGrid>
              <a:tr h="274713">
                <a:tc>
                  <a:txBody>
                    <a:bodyPr/>
                    <a:lstStyle/>
                    <a:p>
                      <a:pPr algn="ctr" fontAlgn="b"/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err="1">
                          <a:effectLst/>
                          <a:latin typeface="Arial Narrow" panose="020B0606020202030204" pitchFamily="34" charset="0"/>
                        </a:rPr>
                        <a:t>тыс.рублей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94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Наименование показателей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Прогноз </a:t>
                      </a:r>
                      <a:endParaRPr lang="ru-RU" sz="1400" b="1" u="none" strike="noStrike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на 2023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Прогноз</a:t>
                      </a:r>
                      <a:b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Прогноз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7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ВСЕГО ДОХОДОВ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333 854 764,6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353 475 826,3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351 376 068,2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47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НАЛОГОВЫЕ и НЕНАЛОГОВЫЕ ДОХОДЫ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281 880 608,7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302 579 678,0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323 946 401,1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0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 том числе: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НАЛОГОВЫЕ ДОХОДЫ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275 807 602,6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296 481 546,4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317 848 527,3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 на прибыль организаций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103 110 000,0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113 421 000,0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124 481 154,0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81 905 265,8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88 016 088,8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94 451 326,0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Акцизы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36 564 200,0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37 477 100,0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38 891 400,0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Налоги на совокупный доход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15 718 998,2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16 347 753,9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17 001 661,9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 на имущество организаций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31 236 487,0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33 672 933,0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35 221 888,0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Транспортный налог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6 624 800,0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6 871 400,0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7 125 600,0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 на добычу полезных ископаемых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7 670,0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7 670,0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7 670,0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Прочие налоговые доходы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640 181,6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667 600,7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667 827,4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НЕНАЛОГОВЫЕ ДОХОДЫ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6 073 006,1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6 098 131,6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6 097 873,8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4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51 974 155,9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50 896 148,3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27 429 667,1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8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Основные характеристики бюджета Республики Татарстан </a:t>
            </a:r>
            <a:br>
              <a:rPr lang="ru-RU" sz="2000" dirty="0" smtClean="0"/>
            </a:br>
            <a:r>
              <a:rPr lang="ru-RU" sz="2000" dirty="0" smtClean="0"/>
              <a:t>на 2023 – 2025 годы</a:t>
            </a:r>
            <a:r>
              <a:rPr lang="en-US" sz="2000" dirty="0" smtClean="0"/>
              <a:t> </a:t>
            </a:r>
            <a:r>
              <a:rPr lang="ru-RU" sz="2000" dirty="0" smtClean="0"/>
              <a:t>(продолжение)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23728"/>
              </p:ext>
            </p:extLst>
          </p:nvPr>
        </p:nvGraphicFramePr>
        <p:xfrm>
          <a:off x="514350" y="725560"/>
          <a:ext cx="8486775" cy="4770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8175"/>
                <a:gridCol w="1371600"/>
                <a:gridCol w="1463535"/>
                <a:gridCol w="1203465"/>
              </a:tblGrid>
              <a:tr h="350765">
                <a:tc>
                  <a:txBody>
                    <a:bodyPr/>
                    <a:lstStyle/>
                    <a:p>
                      <a:pPr algn="ctr" fontAlgn="b"/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u="sng" strike="noStrike" dirty="0" err="1">
                          <a:effectLst/>
                          <a:latin typeface="Arial Narrow" panose="020B0606020202030204" pitchFamily="34" charset="0"/>
                        </a:rPr>
                        <a:t>тыс.рублей</a:t>
                      </a:r>
                      <a:endParaRPr lang="ru-RU" sz="1400" b="0" i="1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Наименование показателей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Прогноз </a:t>
                      </a:r>
                      <a:endParaRPr lang="ru-RU" sz="1400" b="1" u="none" strike="noStrike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на 2023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Прогноз</a:t>
                      </a:r>
                      <a:b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2024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Прогноз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ВСЕГО РАСХОДОВ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361 002 265,1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380 705 582,3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378 762 015,0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36 002 617,8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37 695 245,3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39 978 521,5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167 837,6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174 359,2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180 532,9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1 668 481,6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1 679 242,4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1 718 749,3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88 378 472,0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85 689 516,8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64 452 424,9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16 762 328,4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16 797 609,7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16 901 671,1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2 715 394,8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3 174 990,2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369 606,8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78 442 313,1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84 358 315,0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88 011 454,0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10 548 545,7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11 319 486,1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12 424 099,1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Здравоохранение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39 189 240,9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43 070 945,9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45 009 547,7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57 523 075,4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60 706 536,1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64 331 722,0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4 419 437,6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4 901 416,3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5 447 422,1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1 718 550,0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1 676 387,4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1 675 035,8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529 478,2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527 413,1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496 788,7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22 936 492,0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19 034 118,8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16 664 439,1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Условно утвержденные расходы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9 900 000,0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21 100 000,0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7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Дефицит </a:t>
            </a:r>
            <a:r>
              <a:rPr lang="ru-RU" sz="2800" dirty="0" smtClean="0"/>
              <a:t>бюджета </a:t>
            </a:r>
            <a:r>
              <a:rPr lang="ru-RU" sz="2800" dirty="0"/>
              <a:t>Республики Татарстан </a:t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67773349"/>
              </p:ext>
            </p:extLst>
          </p:nvPr>
        </p:nvGraphicFramePr>
        <p:xfrm>
          <a:off x="514350" y="990121"/>
          <a:ext cx="8128934" cy="47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8843" y="620789"/>
            <a:ext cx="144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тыс. </a:t>
            </a:r>
            <a:r>
              <a:rPr lang="ru-RU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рублей</a:t>
            </a:r>
            <a:endParaRPr lang="ru-RU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857372" y="2480430"/>
            <a:ext cx="1298121" cy="514607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latin typeface="Arial Narrow" panose="020B0606020202030204" pitchFamily="34" charset="0"/>
              </a:rPr>
              <a:t>27 385 946,8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484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496765" y="133961"/>
            <a:ext cx="8088112" cy="74778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Финансовая </a:t>
            </a:r>
            <a:r>
              <a:rPr lang="ru-RU" dirty="0"/>
              <a:t>поддержка местных бюджетов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2023 </a:t>
            </a:r>
            <a:r>
              <a:rPr lang="ru-RU" dirty="0"/>
              <a:t>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831765"/>
              </p:ext>
            </p:extLst>
          </p:nvPr>
        </p:nvGraphicFramePr>
        <p:xfrm>
          <a:off x="661515" y="1183005"/>
          <a:ext cx="8241323" cy="375777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090627"/>
                <a:gridCol w="2150696"/>
              </a:tblGrid>
              <a:tr h="80831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Межбюджетные трансферты муниципальным образованиям</a:t>
                      </a:r>
                      <a:r>
                        <a:rPr lang="ru-RU" sz="20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</a:t>
                      </a:r>
                    </a:p>
                    <a:p>
                      <a:pPr algn="l" fontAlgn="b"/>
                      <a:r>
                        <a:rPr lang="ru-RU" sz="20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 том числе:</a:t>
                      </a:r>
                      <a:endParaRPr lang="ru-RU" sz="2000" b="1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82 434 285,6</a:t>
                      </a:r>
                      <a:endParaRPr lang="ru-RU" sz="2000" b="1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591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Дотации, из них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18 280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653,2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182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- Дотации на выравнивание бюджетной обеспеченности муниципальных районов (городских округов)</a:t>
                      </a:r>
                      <a:endParaRPr lang="ru-RU" sz="20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761 </a:t>
                      </a:r>
                      <a:r>
                        <a:rPr lang="ru-RU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667,6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91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- Дотация по дополнительному нормативу НДФЛ </a:t>
                      </a:r>
                      <a:endParaRPr lang="ru-RU" sz="20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17 518 </a:t>
                      </a:r>
                      <a:r>
                        <a:rPr lang="ru-RU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985,6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91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Субсидии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24 171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696,6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591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Субвенции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38 545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196,1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591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Иные межбюджетные трансферты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1 436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739,7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35297" y="793820"/>
            <a:ext cx="136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err="1" smtClean="0">
                <a:solidFill>
                  <a:prstClr val="black"/>
                </a:solidFill>
              </a:rPr>
              <a:t>тыс.рублей</a:t>
            </a:r>
            <a:endParaRPr lang="ru-RU" i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32417229"/>
              </p:ext>
            </p:extLst>
          </p:nvPr>
        </p:nvGraphicFramePr>
        <p:xfrm>
          <a:off x="416379" y="710017"/>
          <a:ext cx="8520113" cy="6039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40727" y="213092"/>
            <a:ext cx="8088112" cy="7826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Долговая </a:t>
            </a:r>
            <a:r>
              <a:rPr lang="ru-RU" dirty="0"/>
              <a:t>нагрузка на бюджет</a:t>
            </a:r>
            <a:br>
              <a:rPr lang="ru-RU" dirty="0"/>
            </a:br>
            <a:r>
              <a:rPr lang="ru-RU" dirty="0"/>
              <a:t> Республики Татарстан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7805996" y="730249"/>
            <a:ext cx="1228467" cy="36049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i="1" u="sng" dirty="0" smtClean="0">
                <a:solidFill>
                  <a:srgbClr val="C00000"/>
                </a:solidFill>
                <a:cs typeface="Arial" panose="020B0604020202020204" pitchFamily="34" charset="0"/>
              </a:rPr>
              <a:t>%</a:t>
            </a:r>
            <a:endParaRPr lang="ru-RU" sz="2400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  <a:noFill/>
        </p:spPr>
        <p:txBody>
          <a:bodyPr>
            <a:normAutofit fontScale="92500"/>
          </a:bodyPr>
          <a:lstStyle/>
          <a:p>
            <a:r>
              <a:rPr lang="ru-RU" dirty="0">
                <a:latin typeface="Arial" panose="020B0604020202020204" pitchFamily="34" charset="0"/>
              </a:rPr>
              <a:t>Государственный долг Республики Татарстан </a:t>
            </a:r>
          </a:p>
        </p:txBody>
      </p:sp>
      <p:graphicFrame>
        <p:nvGraphicFramePr>
          <p:cNvPr id="9" name="Содержимое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228434"/>
              </p:ext>
            </p:extLst>
          </p:nvPr>
        </p:nvGraphicFramePr>
        <p:xfrm>
          <a:off x="329543" y="723616"/>
          <a:ext cx="8752083" cy="6001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4"/>
          <p:cNvSpPr txBox="1"/>
          <p:nvPr/>
        </p:nvSpPr>
        <p:spPr>
          <a:xfrm>
            <a:off x="3329564" y="1473189"/>
            <a:ext cx="93920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105,6</a:t>
            </a:r>
            <a:endParaRPr lang="ru-RU" sz="2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6183663" y="1486998"/>
            <a:ext cx="97269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102,8</a:t>
            </a:r>
            <a:endParaRPr lang="ru-RU" sz="2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514350" y="941984"/>
            <a:ext cx="1728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i="1" u="sng" dirty="0" smtClean="0">
                <a:solidFill>
                  <a:prstClr val="black"/>
                </a:solidFill>
                <a:cs typeface="Arial" panose="020B0604020202020204" pitchFamily="34" charset="0"/>
              </a:rPr>
              <a:t>млрд. руб</a:t>
            </a:r>
            <a:r>
              <a:rPr lang="ru-RU" sz="1800" b="1" i="1" u="sng" dirty="0" smtClean="0">
                <a:solidFill>
                  <a:prstClr val="black"/>
                </a:solidFill>
              </a:rPr>
              <a:t>лей</a:t>
            </a:r>
            <a:endParaRPr lang="ru-RU" sz="1800" b="1" i="1" u="sng" dirty="0">
              <a:solidFill>
                <a:prstClr val="black"/>
              </a:solidFill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4705584" y="1473189"/>
            <a:ext cx="102037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104,6</a:t>
            </a:r>
            <a:endParaRPr lang="ru-RU" sz="2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1992532" y="1572754"/>
            <a:ext cx="90021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96,6</a:t>
            </a:r>
            <a:endParaRPr lang="ru-RU" sz="2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7635518" y="1687053"/>
            <a:ext cx="96694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93,6</a:t>
            </a:r>
            <a:endParaRPr lang="ru-RU" sz="2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3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788737"/>
              </p:ext>
            </p:extLst>
          </p:nvPr>
        </p:nvGraphicFramePr>
        <p:xfrm>
          <a:off x="715762" y="939800"/>
          <a:ext cx="8275838" cy="51900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75838"/>
              </a:tblGrid>
              <a:tr h="69849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ru-RU" sz="1800" b="1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Бюджет</a:t>
                      </a:r>
                      <a:r>
                        <a:rPr lang="ru-RU" sz="18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just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   Федеральный </a:t>
                      </a: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бюджет и свод консолидированных бюджетов субъектов Российской Федерации (без учета межбюджетных трансфертов между этими бюджетами) образуют </a:t>
                      </a:r>
                      <a:r>
                        <a:rPr lang="ru-RU" sz="18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консолидированный бюджет Российской Федерации</a:t>
                      </a:r>
                      <a:endParaRPr lang="ru-RU" sz="18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just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   Бюджет </a:t>
                      </a: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субъекта Российской Федерации и свод бюджетов муниципальных образований, входящих в состав субъекта Российской Федерации (без учета межбюджетных трансфертов между этими бюджетами), образуют </a:t>
                      </a:r>
                      <a:r>
                        <a:rPr lang="ru-RU" sz="18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консолидированный бюджет субъекта Российской Федерации</a:t>
                      </a:r>
                      <a:endParaRPr lang="ru-RU" sz="18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just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   Бюджет </a:t>
                      </a: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муниципального района (районный бюджет) и свод бюджетов городских и сельских поселений, входящих в состав муниципального района (без учета межбюджетных трансфертов между этими бюджетами), образуют </a:t>
                      </a:r>
                      <a:r>
                        <a:rPr lang="ru-RU" sz="18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консолидированный бюджет муниципального района</a:t>
                      </a:r>
                      <a:endParaRPr lang="ru-RU" sz="18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22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683568" y="548680"/>
          <a:ext cx="8208912" cy="5164306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8208912"/>
              </a:tblGrid>
              <a:tr h="5164306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</a:rPr>
                        <a:t>Бюджетный процесс 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95" marR="46195" marT="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928405" y="5712986"/>
            <a:ext cx="4195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(статья 6 Бюджетного кодекса РФ)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602703" y="1196752"/>
          <a:ext cx="8456725" cy="403860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8456725"/>
              </a:tblGrid>
              <a:tr h="3888432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endParaRPr lang="ru-RU" sz="400" dirty="0" smtClean="0">
                        <a:latin typeface="Arial" panose="020B0604020202020204" pitchFamily="34" charset="0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</a:rPr>
                        <a:t>Бюджетная система Российской Федерации -</a:t>
                      </a:r>
                      <a:r>
                        <a:rPr lang="ru-RU" sz="2800" b="1" dirty="0" smtClean="0"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2800" dirty="0" smtClean="0">
                          <a:latin typeface="Arial" panose="020B0604020202020204" pitchFamily="34" charset="0"/>
                        </a:rPr>
                        <a:t>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          </a:r>
                    </a:p>
                    <a:p>
                      <a:pPr marL="111125" indent="0" algn="just">
                        <a:spcAft>
                          <a:spcPts val="0"/>
                        </a:spcAft>
                      </a:pPr>
                      <a:endParaRPr lang="ru-RU" sz="900" dirty="0" smtClean="0"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95" marR="46195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948621" y="5235352"/>
            <a:ext cx="4195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(статья 6 Бюджетного кодекса РФ)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8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528080"/>
              </p:ext>
            </p:extLst>
          </p:nvPr>
        </p:nvGraphicFramePr>
        <p:xfrm>
          <a:off x="514350" y="2244158"/>
          <a:ext cx="6343650" cy="4256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5" name="Image" r:id="rId3" imgW="7606080" imgH="5104440" progId="Photoshop.Image.16">
                  <p:embed/>
                </p:oleObj>
              </mc:Choice>
              <mc:Fallback>
                <p:oleObj name="Image" r:id="rId3" imgW="7606080" imgH="510444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350" y="2244158"/>
                        <a:ext cx="6343650" cy="4256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95873" y="38173"/>
            <a:ext cx="8088112" cy="57474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Административно-территориальное деление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612920"/>
            <a:ext cx="85147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Расположение</a:t>
            </a:r>
            <a:r>
              <a:rPr lang="ru-RU" b="1" dirty="0">
                <a:solidFill>
                  <a:schemeClr val="accent3"/>
                </a:solidFill>
              </a:rPr>
              <a:t>: </a:t>
            </a:r>
            <a:r>
              <a:rPr lang="ru-RU" dirty="0"/>
              <a:t>в центре Российской Федерации, на Восточно-европейской равнине, в месте слияния рек Волги и Камы.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Площадь</a:t>
            </a:r>
            <a:r>
              <a:rPr lang="ru-RU" dirty="0"/>
              <a:t>: </a:t>
            </a:r>
            <a:r>
              <a:rPr lang="ru-RU" dirty="0" smtClean="0"/>
              <a:t>67 836,2 </a:t>
            </a:r>
            <a:r>
              <a:rPr lang="ru-RU" dirty="0" err="1"/>
              <a:t>кв.км</a:t>
            </a:r>
            <a:r>
              <a:rPr lang="ru-RU" dirty="0"/>
              <a:t>.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Население: </a:t>
            </a:r>
            <a:r>
              <a:rPr lang="ru-RU" dirty="0"/>
              <a:t>3 </a:t>
            </a:r>
            <a:r>
              <a:rPr lang="ru-RU" dirty="0" smtClean="0"/>
              <a:t>885,4 тысяч человек</a:t>
            </a:r>
            <a:endParaRPr lang="ru-RU" dirty="0"/>
          </a:p>
          <a:p>
            <a:r>
              <a:rPr lang="ru-RU" b="1" dirty="0">
                <a:solidFill>
                  <a:schemeClr val="accent3"/>
                </a:solidFill>
              </a:rPr>
              <a:t>Столица: </a:t>
            </a:r>
            <a:r>
              <a:rPr lang="ru-RU" dirty="0"/>
              <a:t>г. Казань (797 км. от Москвы, 1 млн. </a:t>
            </a:r>
            <a:r>
              <a:rPr lang="ru-RU" dirty="0" smtClean="0"/>
              <a:t>232 </a:t>
            </a:r>
            <a:r>
              <a:rPr lang="ru-RU" dirty="0"/>
              <a:t>тыс. человек).</a:t>
            </a:r>
          </a:p>
        </p:txBody>
      </p:sp>
      <p:pic>
        <p:nvPicPr>
          <p:cNvPr id="51202" name="Picture 2" descr="https://content.foto.my.mail.ru/inbox/y-logic/_blogs/i-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235" y="5489826"/>
            <a:ext cx="1555750" cy="10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7162800" y="2244158"/>
            <a:ext cx="1621185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200" b="1" dirty="0" smtClean="0">
                <a:solidFill>
                  <a:schemeClr val="tx1"/>
                </a:solidFill>
              </a:rPr>
              <a:t>Городских округа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62800" y="3262163"/>
            <a:ext cx="1621185" cy="113806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43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200" b="1" dirty="0" smtClean="0">
                <a:solidFill>
                  <a:schemeClr val="tx1"/>
                </a:solidFill>
              </a:rPr>
              <a:t>Муниципальных района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69719" y="4538512"/>
            <a:ext cx="1614267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911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Поселений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7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Прогноз социально-экономического </a:t>
            </a:r>
            <a:r>
              <a:rPr lang="ru-RU" sz="1800" dirty="0"/>
              <a:t>развития Республики </a:t>
            </a:r>
            <a:r>
              <a:rPr lang="ru-RU" sz="1800" dirty="0" smtClean="0"/>
              <a:t>Татарстан на 2023 </a:t>
            </a:r>
            <a:r>
              <a:rPr lang="ru-RU" sz="1800" dirty="0"/>
              <a:t>год и на плановый период </a:t>
            </a:r>
            <a:r>
              <a:rPr lang="ru-RU" sz="1800" dirty="0" smtClean="0"/>
              <a:t>2024 </a:t>
            </a:r>
            <a:r>
              <a:rPr lang="ru-RU" sz="1800" dirty="0"/>
              <a:t>и </a:t>
            </a:r>
            <a:r>
              <a:rPr lang="ru-RU" sz="1800" dirty="0" smtClean="0"/>
              <a:t>2025 </a:t>
            </a:r>
            <a:r>
              <a:rPr lang="ru-RU" sz="1800" dirty="0"/>
              <a:t>годов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855349"/>
              </p:ext>
            </p:extLst>
          </p:nvPr>
        </p:nvGraphicFramePr>
        <p:xfrm>
          <a:off x="514349" y="726618"/>
          <a:ext cx="8458201" cy="4447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63887"/>
                <a:gridCol w="1043976"/>
                <a:gridCol w="1225601"/>
                <a:gridCol w="1224737"/>
              </a:tblGrid>
              <a:tr h="44240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2025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3551">
                <a:tc gridSpan="4">
                  <a:txBody>
                    <a:bodyPr/>
                    <a:lstStyle/>
                    <a:p>
                      <a:pPr marL="0" indent="450215" algn="ctr" defTabSz="6858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I. Макроэкономические показатели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32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 Валовой  региональный  продукт  (в основных ценах),  млн. рублей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3 869 637,4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4 150 300,4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4 416 382,6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32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сопоставимых ценах, в  %  к  предыдущему  году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103,2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102,7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32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 Индекс потребительских цен, в % к декабрю предыдущего года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106,1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104,0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104,0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32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  Объем отгруженной продукции (работ, услуг), млн. рублей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4 559 921,9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4 905 783,2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5 188 030,6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32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Индекс промышленного производства, в %  к  предыдущему  году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103,5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102,4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32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4. Объем продукции сельского хозяйства, млн. рублей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278 170,2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283 361,5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288 654,1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32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сопоставимых ценах, в  %  к  предыдущему  году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101,8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101,8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101,8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32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5. Объем инвестиций (в основной капитал) по территории за счет всех источников финансирования, млн. рублей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782 699,1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834 357,2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897 234,4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7705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 сопоставимых ценах, в  %  к  предыдущему  году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102,5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103,4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32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6. Объем работ, выполненных по виду деятельности «Строительство», млн. рублей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495 207,4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521 453,4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547 029,6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32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 сопоставимых ценах, в  %  к  предыдущему  году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32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7. Ввод в эксплуатацию жилых домов за счет всех источников финансирования, тыс. кв. м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2 830,0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2 945,0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3 060,0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991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8. Прибыль, млн. рублей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497 216,7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546 938,4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596 162,8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32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9. Оборот розничной  торговли,  млн. рублей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1 278 781,0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1 389 779,2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1 503 179,6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32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 сопоставимых ценах, в  %  к  предыдущему  году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102,4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104,0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103,8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32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10. Фонд заработной платы,  млн. рублей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794 592,9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852 872,8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914 487,5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32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11. Реальная заработная плата, в % к предыдущему году2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102,0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102,8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102,6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38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12. Численность зарегистрированных безработных (на конец периода),   тыс. человек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6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13. Доля   безработных  в общей  численности  экономически активного  населения,  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0,80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0,60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0,60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1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Прогноз социально-экономического </a:t>
            </a:r>
            <a:r>
              <a:rPr lang="ru-RU" sz="1800" dirty="0"/>
              <a:t>развития Республики </a:t>
            </a:r>
            <a:r>
              <a:rPr lang="ru-RU" sz="1800" dirty="0" smtClean="0"/>
              <a:t>Татарстан на 2023 </a:t>
            </a:r>
            <a:r>
              <a:rPr lang="ru-RU" sz="1800" dirty="0"/>
              <a:t>год и на плановый период </a:t>
            </a:r>
            <a:r>
              <a:rPr lang="ru-RU" sz="1800" dirty="0" smtClean="0"/>
              <a:t>2024 </a:t>
            </a:r>
            <a:r>
              <a:rPr lang="ru-RU" sz="1800" dirty="0"/>
              <a:t>и </a:t>
            </a:r>
            <a:r>
              <a:rPr lang="ru-RU" sz="1800" dirty="0" smtClean="0"/>
              <a:t>2025 </a:t>
            </a:r>
            <a:r>
              <a:rPr lang="ru-RU" sz="1800" dirty="0"/>
              <a:t>годов </a:t>
            </a:r>
            <a:r>
              <a:rPr lang="ru-RU" sz="1800" dirty="0" smtClean="0"/>
              <a:t>(продолжение)</a:t>
            </a:r>
            <a:endParaRPr lang="ru-RU" sz="18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908660"/>
              </p:ext>
            </p:extLst>
          </p:nvPr>
        </p:nvGraphicFramePr>
        <p:xfrm>
          <a:off x="569982" y="723899"/>
          <a:ext cx="8339975" cy="3689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6269"/>
                <a:gridCol w="1207618"/>
                <a:gridCol w="1208470"/>
                <a:gridCol w="1207618"/>
              </a:tblGrid>
              <a:tr h="47897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2025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258">
                <a:tc gridSpan="4">
                  <a:txBody>
                    <a:bodyPr/>
                    <a:lstStyle/>
                    <a:p>
                      <a:pPr marL="0" indent="450215" algn="ctr" defTabSz="6858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Промышленность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258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Производство важнейших видов промышленной продукции: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258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Электроэнергия, млрд. кВт. ч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34,9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258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Нефть,  млн. т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34,5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35,3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35,2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258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Бензин автомобильный, </a:t>
                      </a:r>
                      <a:r>
                        <a:rPr lang="ru-RU" sz="1050" b="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тыс.т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2 319,4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2 421,5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2 415,8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258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Топливо дизельное, тыс. т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10 380,8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10 499,4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11 450,3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258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Мазут топочный, тыс. т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108,0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108,0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108,0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258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Газ нефтяной попутный, млн. куб. м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826,7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869,7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888,7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971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Удобрения минеральные или химические (в пересчете на 100% питательных веществ), тыс. т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438,0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474,0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421,9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258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Каучуки синтетические, тыс. т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744,0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764,0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763,0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258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Полиэтилен, тыс. т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920,7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1 103,7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1 103,7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258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Полистирол, </a:t>
                      </a:r>
                      <a:r>
                        <a:rPr lang="ru-RU" sz="1050" b="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тыс.т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312,4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321,7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315,0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258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Полипропилен, </a:t>
                      </a:r>
                      <a:r>
                        <a:rPr lang="ru-RU" sz="1050" b="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тыс.т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268,5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277,2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270,9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258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Шины, покрышки и камеры резиновые новые, млн. </a:t>
                      </a:r>
                      <a:r>
                        <a:rPr lang="ru-RU" sz="1050" b="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шт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12,9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258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Автомобили грузовые, тыс. шт.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35,8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43,1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44,4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258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Тракторы,  тыс. шт.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258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Холодильники  и  морозильники  бытовые,  тыс. шт.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951,2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1 023,9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1 126,7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258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Средства моющие, тыс. т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218,4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222,1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226,8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53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Прогноз социально-экономического развития Республики Татарстан на </a:t>
            </a:r>
            <a:r>
              <a:rPr lang="ru-RU" sz="1800" dirty="0" smtClean="0"/>
              <a:t>2023 год </a:t>
            </a:r>
            <a:r>
              <a:rPr lang="ru-RU" sz="1800" dirty="0"/>
              <a:t>и на плановый период </a:t>
            </a:r>
            <a:r>
              <a:rPr lang="ru-RU" sz="1800" dirty="0" smtClean="0"/>
              <a:t>2024 </a:t>
            </a:r>
            <a:r>
              <a:rPr lang="ru-RU" sz="1800" dirty="0"/>
              <a:t>и </a:t>
            </a:r>
            <a:r>
              <a:rPr lang="ru-RU" sz="1800" dirty="0" smtClean="0"/>
              <a:t>2025 </a:t>
            </a:r>
            <a:r>
              <a:rPr lang="ru-RU" sz="1800" dirty="0"/>
              <a:t>годов </a:t>
            </a:r>
            <a:r>
              <a:rPr lang="ru-RU" sz="1800" dirty="0" smtClean="0"/>
              <a:t>(окончание)</a:t>
            </a:r>
            <a:endParaRPr lang="ru-RU" sz="18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926899"/>
              </p:ext>
            </p:extLst>
          </p:nvPr>
        </p:nvGraphicFramePr>
        <p:xfrm>
          <a:off x="632574" y="620785"/>
          <a:ext cx="8339975" cy="5015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6269"/>
                <a:gridCol w="1207618"/>
                <a:gridCol w="1208470"/>
                <a:gridCol w="1207618"/>
              </a:tblGrid>
              <a:tr h="17963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прогноз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прогноз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2025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прогноз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605">
                <a:tc gridSpan="4">
                  <a:txBody>
                    <a:bodyPr/>
                    <a:lstStyle/>
                    <a:p>
                      <a:pPr marL="0" indent="450215" algn="ctr" defTabSz="6858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III. 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Агропромышленный комплекс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 Производство  основных  видов  сельскохозяйственной  продукции: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Зерно (в весе после доработки), </a:t>
                      </a:r>
                      <a:r>
                        <a:rPr lang="ru-RU" sz="1050" b="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тыс.т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4 115,0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4 120,0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4 125,0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Картофель, тыс. т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1 128,4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1 128,4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1 128,4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Сахарная    свекла,  тыс. т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1 943,2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1 962,6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1 982,2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Овощи, тыс. т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302,0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302,0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302,0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Мясо (скот  и  птица в  живом  весе),  тыс. т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550,5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556,0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561,6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Молоко, тыс. т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1 999,8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2 019,8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2 039,9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Яйца, млн. шт.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1 510,0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1 510,0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1 510,0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 Производство      продукции      перерабатывающей  промышленности      АПК: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93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Мясо  и субпродукты, тыс. т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234,5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236,0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237,5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Масло  сливочное и пасты масляные, тыс. т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17,3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Молоко жидкое обработанное, включая молоко для детского питания, тыс. т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376,5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391,5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407,2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Сахар белый свекловичный, тыс. т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312,0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312,0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312,0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Масло подсолнечное нерафинированное и его фракции, тыс. т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345,1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350,3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355,5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Крупа,  тыс. т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 Производство  алкогольной продукции: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Водка, тыс. </a:t>
                      </a:r>
                      <a:r>
                        <a:rPr lang="ru-RU" sz="1050" b="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дкл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8 335,5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8 358,0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8 382,8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Ликеро-водочные изделия крепостью до 25%, тыс. </a:t>
                      </a:r>
                      <a:r>
                        <a:rPr lang="ru-RU" sz="1050" b="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дкл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288,8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288,8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288,8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Ликеро-водочные изделия крепостью свыше 25%, тыс. </a:t>
                      </a:r>
                      <a:r>
                        <a:rPr lang="ru-RU" sz="1050" b="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дкл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688,9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688,9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688,9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Коньяки, тыс. </a:t>
                      </a:r>
                      <a:r>
                        <a:rPr lang="ru-RU" sz="1050" b="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дкл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150,2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150,2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150,2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Спирт этиловый ректификованный из пищевого сырья, тыс. </a:t>
                      </a:r>
                      <a:r>
                        <a:rPr lang="ru-RU" sz="1050" b="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дкл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5 703,0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5 703,0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5 703,0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Пиво, кроме отходов пивоварения, тыс. </a:t>
                      </a:r>
                      <a:r>
                        <a:rPr lang="ru-RU" sz="1050" b="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дкл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51 451,1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51 451,1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51 451,1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605"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 Потребительский  рынок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 Оборот общественного питания,  млн. рублей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57 189,1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61 080,8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65 555,6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в  сопоставимых ценах, в  %  к  предыдущему  году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102,0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102,5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103,0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  Объем  платных  услуг  населению,  млн. рублей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349 738,0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376 821,7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399 732,5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 сопоставимых ценах, в  %  к  предыдущему  году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103,0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103,6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102,0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53142" y="6123684"/>
            <a:ext cx="827858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aseline="30000" dirty="0"/>
              <a:t>1 </a:t>
            </a:r>
            <a:r>
              <a:rPr lang="ru-RU" sz="800" dirty="0"/>
              <a:t>- оценка Министерства экономики Республики Татарстан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4978" y="6339128"/>
            <a:ext cx="827858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aseline="30000" dirty="0"/>
              <a:t>2</a:t>
            </a:r>
            <a:r>
              <a:rPr lang="ru-RU" sz="800" dirty="0"/>
              <a:t> -  скорректированная на индекс потребительских цен</a:t>
            </a:r>
          </a:p>
        </p:txBody>
      </p:sp>
    </p:spTree>
    <p:extLst>
      <p:ext uri="{BB962C8B-B14F-4D97-AF65-F5344CB8AC3E}">
        <p14:creationId xmlns:p14="http://schemas.microsoft.com/office/powerpoint/2010/main" val="23987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31935" y="142754"/>
            <a:ext cx="8088112" cy="574747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Основные </a:t>
            </a:r>
            <a:r>
              <a:rPr lang="ru-RU" dirty="0"/>
              <a:t>направления бюджетной политики Республики Татарстан</a:t>
            </a:r>
          </a:p>
          <a:p>
            <a:r>
              <a:rPr lang="ru-RU" dirty="0"/>
              <a:t>на </a:t>
            </a:r>
            <a:r>
              <a:rPr lang="ru-RU" dirty="0" smtClean="0"/>
              <a:t>2023 </a:t>
            </a:r>
            <a:r>
              <a:rPr lang="ru-RU" dirty="0"/>
              <a:t>год и на плановый период </a:t>
            </a:r>
            <a:r>
              <a:rPr lang="ru-RU" dirty="0" smtClean="0"/>
              <a:t>2024 </a:t>
            </a:r>
            <a:r>
              <a:rPr lang="ru-RU" dirty="0"/>
              <a:t>и </a:t>
            </a:r>
            <a:r>
              <a:rPr lang="ru-RU" dirty="0" smtClean="0"/>
              <a:t>2025 </a:t>
            </a:r>
            <a:r>
              <a:rPr lang="ru-RU" dirty="0"/>
              <a:t>годов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8934" y="816728"/>
            <a:ext cx="8092168" cy="574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8572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ориентирование на достижение национальных целей развития, установленных Указом Президента Российской Федерации от 21 июля 2020 года № 474 «О национальных целях развития Российской Федерации на период до 2030 года»;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реализация региональных проектов в рамках национальных (федеральных) проектов с достижением установленных индикаторов оценки эффективности их реализации;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ежегодное обеспечение достижения целевых показателей по заработной плате отдельных категорий работников бюджетной сферы, установленных Указом Президента Российской Федерации от 7 мая 2012 года № 597 «О мероприятиях по реализации государственной социальной политики»;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обеспечение своевременного и в полном объеме увеличения заработной платы работникам бюджетной сферы в меру повышения минимального размера оплаты труда;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обеспечение исполнения всех ранее принятых социальных обязательств республики;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оказание социальной поддержки населению с низким уровнем доходов, семьям с детьми;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buFontTx/>
              <a:buChar char="-"/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повышение адресности предоставления социальной помощи в части оказания государственной поддержки объективно нуждающимся гражданам;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безусловное соблюдение подхода, в соответствии с которым не допускается принятие решений, приводящих к увеличению расходных обязательств при отсутствии объективной возможности обеспечения их финансирования;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buFontTx/>
              <a:buChar char="-"/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продолжение осуществления мероприятий по обеспечению эффективности бюджетных расходов;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buFontTx/>
              <a:buChar char="-"/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реализация подходов, направленных на поиск резервов в процессе формирования и исполнения расходной части бюджета;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buFontTx/>
              <a:buChar char="-"/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максимально полное обеспечение расходов, которые были признаны необходимыми и целесообразными;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buFontTx/>
              <a:buChar char="-"/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поддержание оптимального соотношения текущих расходов и расходов капитального характера;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buFontTx/>
              <a:buChar char="-"/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поддержание готовности к оперативному проведению широкомасштабных мероприятий по оптимизации расходов с учетом неопределенности экономической ситуации;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buFontTx/>
              <a:buChar char="-"/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формирование бюджета на основе государственных программ с учетом контроля эффективности их реализации;</a:t>
            </a:r>
            <a:endParaRPr lang="ru-RU" sz="1200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Ф РТ 20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1C5"/>
      </a:accent1>
      <a:accent2>
        <a:srgbClr val="DA1B23"/>
      </a:accent2>
      <a:accent3>
        <a:srgbClr val="138815"/>
      </a:accent3>
      <a:accent4>
        <a:srgbClr val="A6A6A6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МинФинРТ_2010_Слайд_Вариант_1">
  <a:themeElements>
    <a:clrScheme name="МинфинРТ_2010">
      <a:dk1>
        <a:sysClr val="windowText" lastClr="000000"/>
      </a:dk1>
      <a:lt1>
        <a:sysClr val="window" lastClr="FFFFFF"/>
      </a:lt1>
      <a:dk2>
        <a:srgbClr val="1F497D"/>
      </a:dk2>
      <a:lt2>
        <a:srgbClr val="FFFFD9"/>
      </a:lt2>
      <a:accent1>
        <a:srgbClr val="4F81BD"/>
      </a:accent1>
      <a:accent2>
        <a:srgbClr val="C00000"/>
      </a:accent2>
      <a:accent3>
        <a:srgbClr val="0B9A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МФ2018_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1C5"/>
      </a:accent1>
      <a:accent2>
        <a:srgbClr val="F5684A"/>
      </a:accent2>
      <a:accent3>
        <a:srgbClr val="3DCD58"/>
      </a:accent3>
      <a:accent4>
        <a:srgbClr val="6C7B90"/>
      </a:accent4>
      <a:accent5>
        <a:srgbClr val="3DB3CD"/>
      </a:accent5>
      <a:accent6>
        <a:srgbClr val="F79646"/>
      </a:accent6>
      <a:hlink>
        <a:srgbClr val="3D4BCD"/>
      </a:hlink>
      <a:folHlink>
        <a:srgbClr val="CD3D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МФ2018_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1C5"/>
      </a:accent1>
      <a:accent2>
        <a:srgbClr val="F5684A"/>
      </a:accent2>
      <a:accent3>
        <a:srgbClr val="3DCD58"/>
      </a:accent3>
      <a:accent4>
        <a:srgbClr val="6C7B90"/>
      </a:accent4>
      <a:accent5>
        <a:srgbClr val="3DB3CD"/>
      </a:accent5>
      <a:accent6>
        <a:srgbClr val="F79646"/>
      </a:accent6>
      <a:hlink>
        <a:srgbClr val="3D4BCD"/>
      </a:hlink>
      <a:folHlink>
        <a:srgbClr val="CD3DC5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56476</TotalTime>
  <Words>1940</Words>
  <Application>Microsoft Office PowerPoint</Application>
  <PresentationFormat>Экран (4:3)</PresentationFormat>
  <Paragraphs>500</Paragraphs>
  <Slides>16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Times New Roman</vt:lpstr>
      <vt:lpstr>Тема Office</vt:lpstr>
      <vt:lpstr>МинФинРТ_2010_Слайд_Вариант_1</vt:lpstr>
      <vt:lpstr>1_Тема Office</vt:lpstr>
      <vt:lpstr>Office Theme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 Сингаевский</dc:creator>
  <cp:lastModifiedBy>Минфин РТ - Алсу Назиповна Хусаинова</cp:lastModifiedBy>
  <cp:revision>1227</cp:revision>
  <cp:lastPrinted>2022-10-04T07:17:13Z</cp:lastPrinted>
  <dcterms:created xsi:type="dcterms:W3CDTF">2015-08-31T08:00:32Z</dcterms:created>
  <dcterms:modified xsi:type="dcterms:W3CDTF">2022-10-04T07:42:27Z</dcterms:modified>
</cp:coreProperties>
</file>